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rts/chart4.xml" ContentType="application/vnd.openxmlformats-officedocument.drawingml.chart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85" r:id="rId21"/>
    <p:sldId id="273" r:id="rId22"/>
    <p:sldId id="274" r:id="rId23"/>
    <p:sldId id="281" r:id="rId24"/>
    <p:sldId id="278" r:id="rId2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-PARTICIJA%20STARA%20COMP\Budzet\Budzet\2024\Odluka%20o%20Budzetu%202024\Gradjanski%20-%20Pomocni%20dokument-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-PARTICIJA%20STARA%20COMP\Budzet\Budzet\2024\Odluka%20o%20Budzetu%202024\Gradjanski%20-%20Pomocni%20dokument-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27"/>
          <c:y val="0.33374488188976459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4.2935426600180402E-3"/>
                  <c:y val="-2.746135556584841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4.294901504030027E-2"/>
                  <c:y val="-1.460651536205034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4"/>
              <c:layout>
                <c:manualLayout>
                  <c:x val="-0.23790899789298325"/>
                  <c:y val="0.282836621892852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3.9034411915767821E-2"/>
                  <c:y val="-4.078431372549018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405277614.69999999</c:v>
                </c:pt>
                <c:pt idx="1">
                  <c:v>131199068</c:v>
                </c:pt>
                <c:pt idx="2">
                  <c:v>80515039.299999997</c:v>
                </c:pt>
                <c:pt idx="3">
                  <c:v>2000000</c:v>
                </c:pt>
                <c:pt idx="4">
                  <c:v>15000000</c:v>
                </c:pt>
                <c:pt idx="5">
                  <c:v>17037564.010000005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53"/>
          <c:h val="0.47396905974988457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13"/>
                  <c:y val="-8.470588235294129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072E-2"/>
                  <c:y val="0.1380392156862746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0.16435541859270686"/>
                  <c:y val="0.1380392156862746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09E-2"/>
                  <c:y val="3.764705882352948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0.23420647149460719"/>
                  <c:y val="-9.411764705882352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34E-3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6949E-2"/>
                  <c:y val="-0.1098039215686275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izdaci'!$C$6:$C$16</c:f>
              <c:strCache>
                <c:ptCount val="11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  <c:pt idx="8">
                  <c:v>отплата главнице</c:v>
                </c:pt>
                <c:pt idx="9">
                  <c:v>Субвенцје</c:v>
                </c:pt>
                <c:pt idx="10">
                  <c:v>Меморандумске ставке</c:v>
                </c:pt>
              </c:strCache>
            </c:strRef>
          </c:cat>
          <c:val>
            <c:numRef>
              <c:f>'Rashodi i izdaci'!$D$6:$D$16</c:f>
              <c:numCache>
                <c:formatCode>General</c:formatCode>
                <c:ptCount val="11"/>
                <c:pt idx="0">
                  <c:v>129548715.81999999</c:v>
                </c:pt>
                <c:pt idx="1">
                  <c:v>229410980.03</c:v>
                </c:pt>
                <c:pt idx="2">
                  <c:v>2600000</c:v>
                </c:pt>
                <c:pt idx="3">
                  <c:v>95045000</c:v>
                </c:pt>
                <c:pt idx="4">
                  <c:v>44508715.340000004</c:v>
                </c:pt>
                <c:pt idx="5">
                  <c:v>48040196.290000007</c:v>
                </c:pt>
                <c:pt idx="6">
                  <c:v>54270678.510000005</c:v>
                </c:pt>
                <c:pt idx="7">
                  <c:v>17500000</c:v>
                </c:pt>
                <c:pt idx="8">
                  <c:v>20005000</c:v>
                </c:pt>
                <c:pt idx="9">
                  <c:v>10000000</c:v>
                </c:pt>
                <c:pt idx="10">
                  <c:v>300000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3077"/>
          <c:y val="0.3758994708994729"/>
          <c:w val="0.40236148955495166"/>
          <c:h val="0.36484126984127097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0.11088653683608976"/>
                  <c:y val="-0.1573674124067829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99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6.8157836202678054E-2"/>
                  <c:y val="-0.2354497354497359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9.3800338990324181E-2"/>
                  <c:y val="4.553835264973899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5.4495912806539768E-3"/>
                  <c:y val="0.1116460723308463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2.7247956403269914E-2"/>
                  <c:y val="0.1402115465903846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794E-3"/>
                  <c:y val="0.1314262800483278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5.4495912806539768E-3"/>
                  <c:y val="0.186909080185202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16327147117509494"/>
                  <c:y val="0.1516557059581033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45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4.322489023943718E-2"/>
                  <c:y val="0.1682718826813318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812603215993053"/>
                  <c:y val="-8.20105820105820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5226320634301419"/>
                  <c:y val="-0.1375661375661383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26158038147138968"/>
                  <c:y val="-0.2119374404042199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0.12897351727491768"/>
                  <c:y val="-0.1144105301444058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grafike.xlsx]Programi'!$D$5:$D$21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'[Prilog 2 - Pomocni dokument za tabele i grafike.xlsx]Programi'!$E$5:$E$21</c:f>
              <c:numCache>
                <c:formatCode>General</c:formatCode>
                <c:ptCount val="17"/>
                <c:pt idx="0">
                  <c:v>6632000</c:v>
                </c:pt>
                <c:pt idx="1">
                  <c:v>132409905</c:v>
                </c:pt>
                <c:pt idx="2">
                  <c:v>2200000</c:v>
                </c:pt>
                <c:pt idx="3">
                  <c:v>220000</c:v>
                </c:pt>
                <c:pt idx="4">
                  <c:v>7950000</c:v>
                </c:pt>
                <c:pt idx="5">
                  <c:v>44010000</c:v>
                </c:pt>
                <c:pt idx="6">
                  <c:v>55767600</c:v>
                </c:pt>
                <c:pt idx="7">
                  <c:v>48518710</c:v>
                </c:pt>
                <c:pt idx="8">
                  <c:v>37250000</c:v>
                </c:pt>
                <c:pt idx="9">
                  <c:v>15610000</c:v>
                </c:pt>
                <c:pt idx="10">
                  <c:v>22419500</c:v>
                </c:pt>
                <c:pt idx="11">
                  <c:v>13000000</c:v>
                </c:pt>
                <c:pt idx="12">
                  <c:v>24744290</c:v>
                </c:pt>
                <c:pt idx="13">
                  <c:v>14140000</c:v>
                </c:pt>
                <c:pt idx="14">
                  <c:v>101645611</c:v>
                </c:pt>
                <c:pt idx="15">
                  <c:v>17812862</c:v>
                </c:pt>
                <c:pt idx="16">
                  <c:v>600000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3005"/>
          <c:y val="0.37589947089947201"/>
          <c:w val="0.40236148955495094"/>
          <c:h val="0.36484126984127047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7.2661217075386132E-3"/>
                  <c:y val="-0.2142857142857142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92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3260672116257938"/>
                  <c:y val="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6.1762034514078232E-2"/>
                  <c:y val="0.1269841269841269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0.10899182561307916"/>
                  <c:y val="0.140211640211640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655E-3"/>
                  <c:y val="0.1314262800483275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1.6348773841961879E-2"/>
                  <c:y val="7.78350622838811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2.1798508156507718E-2"/>
                  <c:y val="0.1031746031746032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15157773534438984"/>
                  <c:y val="0.1455024371953509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13987284287011809"/>
                  <c:y val="3.439153439153438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2715712988192551"/>
                  <c:y val="-3.703703703703705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2772797814442141"/>
                  <c:y val="-0.1031746031746032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14189405479628422"/>
                  <c:y val="-0.1031746031746032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11444141689373286"/>
                  <c:y val="-0.2169312169312171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0.10717529518619456"/>
                  <c:y val="-7.9365079365079604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ОБРАЗОВАЊЕ И ВАСПИТАЊЕ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#,##0.00</c:formatCode>
                <c:ptCount val="17"/>
                <c:pt idx="0">
                  <c:v>2200000</c:v>
                </c:pt>
                <c:pt idx="1">
                  <c:v>49752000</c:v>
                </c:pt>
                <c:pt idx="2">
                  <c:v>1600000</c:v>
                </c:pt>
                <c:pt idx="3">
                  <c:v>250000</c:v>
                </c:pt>
                <c:pt idx="4">
                  <c:v>6550000</c:v>
                </c:pt>
                <c:pt idx="5">
                  <c:v>17750000</c:v>
                </c:pt>
                <c:pt idx="6">
                  <c:v>85712232</c:v>
                </c:pt>
                <c:pt idx="7">
                  <c:v>59541990</c:v>
                </c:pt>
                <c:pt idx="8">
                  <c:v>41000000</c:v>
                </c:pt>
                <c:pt idx="9">
                  <c:v>17345000</c:v>
                </c:pt>
                <c:pt idx="10">
                  <c:v>22291000</c:v>
                </c:pt>
                <c:pt idx="11">
                  <c:v>13780000</c:v>
                </c:pt>
                <c:pt idx="12">
                  <c:v>29832500</c:v>
                </c:pt>
                <c:pt idx="13">
                  <c:v>19250000</c:v>
                </c:pt>
                <c:pt idx="14">
                  <c:v>82587355</c:v>
                </c:pt>
                <c:pt idx="15">
                  <c:v>21528223</c:v>
                </c:pt>
                <c:pt idx="16">
                  <c:v>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x-none" sz="1600" dirty="0"/>
            <a:t>Општинска управа</a:t>
          </a:r>
        </a:p>
        <a:p>
          <a:r>
            <a:rPr lang="x-none" sz="1600" dirty="0"/>
            <a:t>Председник општине</a:t>
          </a:r>
        </a:p>
        <a:p>
          <a:r>
            <a:rPr lang="x-none" sz="1600" dirty="0"/>
            <a:t>Општинско веће</a:t>
          </a:r>
        </a:p>
        <a:p>
          <a:r>
            <a:rPr lang="x-none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x-none" sz="1100">
              <a:solidFill>
                <a:schemeClr val="accent1">
                  <a:lumMod val="75000"/>
                </a:schemeClr>
              </a:solidFill>
            </a:rPr>
            <a:t>Установе </a:t>
          </a:r>
          <a:r>
            <a:rPr lang="x-none" sz="1100" smtClean="0">
              <a:solidFill>
                <a:schemeClr val="accent1">
                  <a:lumMod val="75000"/>
                </a:schemeClr>
              </a:solidFill>
            </a:rPr>
            <a:t>културе</a:t>
          </a:r>
          <a:endParaRPr lang="x-none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x-none" sz="1200" smtClean="0"/>
            <a:t>Основн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r>
            <a:rPr lang="x-none" sz="1200" smtClean="0"/>
            <a:t> </a:t>
          </a:r>
          <a:endParaRPr lang="x-none" sz="1200" dirty="0"/>
        </a:p>
        <a:p>
          <a:r>
            <a:rPr lang="x-none" sz="1200" smtClean="0"/>
            <a:t>Средњ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endParaRPr lang="x-none" sz="1200" dirty="0"/>
        </a:p>
        <a:p>
          <a:r>
            <a:rPr lang="x-none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x-none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x-none" sz="1400" dirty="0"/>
            <a:t>Закони и прописи:</a:t>
          </a:r>
        </a:p>
        <a:p>
          <a:pPr algn="l"/>
          <a:r>
            <a:rPr lang="x-none" sz="1400" dirty="0"/>
            <a:t>Закон о финансирању локалне самоуправе,</a:t>
          </a:r>
        </a:p>
        <a:p>
          <a:pPr algn="l"/>
          <a:r>
            <a:rPr lang="x-none" sz="1400" dirty="0"/>
            <a:t>Закон о буџетском систему,</a:t>
          </a:r>
        </a:p>
        <a:p>
          <a:pPr algn="l"/>
          <a:r>
            <a:rPr lang="x-none" sz="1400" dirty="0"/>
            <a:t>Закон о локалној самоуправи, </a:t>
          </a:r>
        </a:p>
        <a:p>
          <a:pPr algn="l"/>
          <a:r>
            <a:rPr lang="x-none" sz="1400" dirty="0"/>
            <a:t>Упутство Министарства финансија за припрему одлуке о буџету </a:t>
          </a:r>
          <a:r>
            <a:rPr lang="x-none" sz="1400"/>
            <a:t>за </a:t>
          </a:r>
          <a:r>
            <a:rPr lang="x-none" sz="1400" smtClean="0"/>
            <a:t>20</a:t>
          </a:r>
          <a:r>
            <a:rPr lang="sr-Latn-CS" sz="1400" dirty="0" smtClean="0"/>
            <a:t>2</a:t>
          </a:r>
          <a:r>
            <a:rPr lang="sr-Cyrl-BA" sz="1400" dirty="0" smtClean="0"/>
            <a:t>4</a:t>
          </a:r>
          <a:r>
            <a:rPr lang="x-none" sz="1400" smtClean="0"/>
            <a:t>. </a:t>
          </a:r>
          <a:r>
            <a:rPr lang="x-none" sz="1400" dirty="0"/>
            <a:t>годину и др.</a:t>
          </a:r>
        </a:p>
        <a:p>
          <a:pPr algn="l"/>
          <a:r>
            <a:rPr lang="x-none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x-none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x-none" sz="1400" dirty="0"/>
            <a:t>Стратешки документи:</a:t>
          </a:r>
        </a:p>
        <a:p>
          <a:pPr algn="l"/>
          <a:r>
            <a:rPr lang="x-none" sz="1400" dirty="0"/>
            <a:t>Стратегија развоја</a:t>
          </a:r>
          <a:endParaRPr lang="x-none" sz="1400" dirty="0">
            <a:solidFill>
              <a:srgbClr val="FF0000"/>
            </a:solidFill>
          </a:endParaRPr>
        </a:p>
        <a:p>
          <a:pPr algn="l"/>
          <a:r>
            <a:rPr lang="x-none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x-none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x-none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x-none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x-none" sz="1300" dirty="0">
              <a:solidFill>
                <a:schemeClr val="bg1"/>
              </a:solidFill>
            </a:rPr>
            <a:t>Укупан буџет </a:t>
          </a:r>
          <a:r>
            <a:rPr lang="x-none" sz="1300">
              <a:solidFill>
                <a:schemeClr val="bg1"/>
              </a:solidFill>
            </a:rPr>
            <a:t>општине </a:t>
          </a:r>
          <a:r>
            <a:rPr lang="en-US" sz="1300" dirty="0" smtClean="0">
              <a:solidFill>
                <a:schemeClr val="bg1"/>
              </a:solidFill>
            </a:rPr>
            <a:t>651</a:t>
          </a:r>
          <a:r>
            <a:rPr lang="sr-Latn-CS" sz="1300" dirty="0" smtClean="0">
              <a:solidFill>
                <a:srgbClr val="FF0000"/>
              </a:solidFill>
            </a:rPr>
            <a:t>.</a:t>
          </a:r>
          <a:r>
            <a:rPr lang="en-US" sz="1300" dirty="0" smtClean="0">
              <a:solidFill>
                <a:srgbClr val="FF0000"/>
              </a:solidFill>
            </a:rPr>
            <a:t>029</a:t>
          </a:r>
          <a:r>
            <a:rPr lang="sr-Latn-CS" sz="1300" dirty="0" smtClean="0">
              <a:solidFill>
                <a:srgbClr val="FF0000"/>
              </a:solidFill>
            </a:rPr>
            <a:t>.</a:t>
          </a:r>
          <a:r>
            <a:rPr lang="en-US" sz="1300" dirty="0" smtClean="0">
              <a:solidFill>
                <a:srgbClr val="FF0000"/>
              </a:solidFill>
            </a:rPr>
            <a:t>286</a:t>
          </a:r>
          <a:r>
            <a:rPr lang="sr-Latn-CS" sz="1300" dirty="0" smtClean="0">
              <a:solidFill>
                <a:srgbClr val="FF0000"/>
              </a:solidFill>
            </a:rPr>
            <a:t>,0</a:t>
          </a:r>
          <a:r>
            <a:rPr lang="en-US" sz="1300" dirty="0" smtClean="0">
              <a:solidFill>
                <a:srgbClr val="FF0000"/>
              </a:solidFill>
            </a:rPr>
            <a:t>1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x-none" dirty="0"/>
            <a:t>Средства из буџета </a:t>
          </a:r>
          <a:r>
            <a:rPr lang="x-none"/>
            <a:t>општине </a:t>
          </a:r>
          <a:r>
            <a:rPr lang="en-US" dirty="0" smtClean="0"/>
            <a:t>595</a:t>
          </a:r>
          <a:r>
            <a:rPr lang="sr-Latn-CS" dirty="0" smtClean="0"/>
            <a:t>.</a:t>
          </a:r>
          <a:r>
            <a:rPr lang="en-US" dirty="0" smtClean="0"/>
            <a:t>816</a:t>
          </a:r>
          <a:r>
            <a:rPr lang="sr-Latn-CS" dirty="0" smtClean="0"/>
            <a:t>.</a:t>
          </a:r>
          <a:r>
            <a:rPr lang="en-US" dirty="0" smtClean="0"/>
            <a:t>722</a:t>
          </a:r>
          <a:r>
            <a:rPr lang="sr-Latn-CS" dirty="0" smtClean="0"/>
            <a:t>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x-none" dirty="0"/>
            <a:t>Пренета средства из ранијих </a:t>
          </a:r>
          <a:r>
            <a:rPr lang="x-none"/>
            <a:t>година</a:t>
          </a:r>
          <a:r>
            <a:rPr lang="x-none">
              <a:solidFill>
                <a:srgbClr val="FF0000"/>
              </a:solidFill>
            </a:rPr>
            <a:t> </a:t>
          </a:r>
          <a:r>
            <a:rPr lang="en-US" dirty="0" smtClean="0">
              <a:solidFill>
                <a:srgbClr val="FF0000"/>
              </a:solidFill>
            </a:rPr>
            <a:t>17</a:t>
          </a:r>
          <a:r>
            <a:rPr lang="sr-Latn-CS" dirty="0" smtClean="0">
              <a:solidFill>
                <a:srgbClr val="FF0000"/>
              </a:solidFill>
            </a:rPr>
            <a:t>.0</a:t>
          </a:r>
          <a:r>
            <a:rPr lang="en-US" dirty="0" smtClean="0">
              <a:solidFill>
                <a:srgbClr val="FF0000"/>
              </a:solidFill>
            </a:rPr>
            <a:t>37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564</a:t>
          </a:r>
          <a:r>
            <a:rPr lang="sr-Latn-CS" dirty="0" smtClean="0">
              <a:solidFill>
                <a:srgbClr val="FF0000"/>
              </a:solidFill>
            </a:rPr>
            <a:t>,0</a:t>
          </a:r>
          <a:r>
            <a:rPr lang="en-US" dirty="0" smtClean="0">
              <a:solidFill>
                <a:srgbClr val="FF0000"/>
              </a:solidFill>
            </a:rPr>
            <a:t>1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из осталих </a:t>
          </a:r>
          <a:r>
            <a:rPr lang="x-none">
              <a:solidFill>
                <a:schemeClr val="bg1"/>
              </a:solidFill>
            </a:rPr>
            <a:t>извора </a:t>
          </a:r>
          <a:r>
            <a:rPr lang="en-US" dirty="0" smtClean="0">
              <a:solidFill>
                <a:schemeClr val="bg1"/>
              </a:solidFill>
            </a:rPr>
            <a:t>38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175</a:t>
          </a:r>
          <a:r>
            <a:rPr lang="sr-Latn-CS" dirty="0" smtClean="0">
              <a:solidFill>
                <a:srgbClr val="FF0000"/>
              </a:solidFill>
            </a:rPr>
            <a:t>.000,00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2674" custScaleY="84618" custLinFactX="153410" custLinFactNeighborX="200000" custLinFactNeighborY="4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x-none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x-none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x-none" altLang="en-US" sz="1400" dirty="0">
              <a:latin typeface="Calibri" panose="020F0502020204030204" pitchFamily="34" charset="0"/>
            </a:rPr>
            <a:t>огу бити </a:t>
          </a:r>
          <a:r>
            <a:rPr lang="x-none" altLang="en-US" sz="1400" b="1" dirty="0">
              <a:latin typeface="Calibri" panose="020F0502020204030204" pitchFamily="34" charset="0"/>
            </a:rPr>
            <a:t>наменски (</a:t>
          </a:r>
          <a:r>
            <a:rPr lang="x-none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x-none" altLang="en-US" sz="1400" b="1" dirty="0">
              <a:latin typeface="Calibri" panose="020F0502020204030204" pitchFamily="34" charset="0"/>
            </a:rPr>
            <a:t>ненаменски (</a:t>
          </a:r>
          <a:r>
            <a:rPr lang="x-none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 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x-none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x-none" dirty="0"/>
            <a:t>Укупни буџетски приходи и </a:t>
          </a:r>
          <a:r>
            <a:rPr lang="x-none"/>
            <a:t>примања  </a:t>
          </a:r>
          <a:r>
            <a:rPr lang="en-US" dirty="0" smtClean="0"/>
            <a:t>651</a:t>
          </a:r>
          <a:r>
            <a:rPr lang="sr-Latn-CS" dirty="0" smtClean="0"/>
            <a:t>.</a:t>
          </a:r>
          <a:r>
            <a:rPr lang="en-US" dirty="0" smtClean="0"/>
            <a:t>029</a:t>
          </a:r>
          <a:r>
            <a:rPr lang="sr-Latn-CS" dirty="0" smtClean="0"/>
            <a:t>.</a:t>
          </a:r>
          <a:r>
            <a:rPr lang="en-US" dirty="0" smtClean="0"/>
            <a:t>286</a:t>
          </a:r>
          <a:r>
            <a:rPr lang="sr-Latn-CS" dirty="0" smtClean="0"/>
            <a:t>,0</a:t>
          </a:r>
          <a:r>
            <a:rPr lang="en-US" dirty="0" smtClean="0"/>
            <a:t>1</a:t>
          </a:r>
          <a:r>
            <a:rPr lang="sr-Latn-CS" dirty="0" smtClean="0"/>
            <a:t> </a:t>
          </a:r>
          <a:r>
            <a:rPr lang="x-none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x-none" dirty="0"/>
            <a:t>Приходи од  </a:t>
          </a:r>
          <a:r>
            <a:rPr lang="x-none"/>
            <a:t>пореза  </a:t>
          </a:r>
          <a:r>
            <a:rPr lang="en-US" dirty="0" smtClean="0"/>
            <a:t>405</a:t>
          </a:r>
          <a:r>
            <a:rPr lang="sr-Cyrl-CS" dirty="0" smtClean="0"/>
            <a:t>.</a:t>
          </a:r>
          <a:r>
            <a:rPr lang="en-US" dirty="0" smtClean="0"/>
            <a:t>277</a:t>
          </a:r>
          <a:r>
            <a:rPr lang="sr-Cyrl-CS" dirty="0" smtClean="0"/>
            <a:t>.</a:t>
          </a:r>
          <a:r>
            <a:rPr lang="en-US" dirty="0" smtClean="0"/>
            <a:t>614</a:t>
          </a:r>
          <a:r>
            <a:rPr lang="sr-Cyrl-CS" dirty="0" smtClean="0"/>
            <a:t>,</a:t>
          </a:r>
          <a:r>
            <a:rPr lang="en-US" dirty="0" smtClean="0"/>
            <a:t>7</a:t>
          </a:r>
          <a:r>
            <a:rPr lang="sr-Cyrl-CS" dirty="0" smtClean="0"/>
            <a:t>0</a:t>
          </a:r>
        </a:p>
        <a:p>
          <a:pPr algn="ctr"/>
          <a:r>
            <a:rPr lang="x-none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x-none"/>
            <a:t>Трансфери </a:t>
          </a:r>
          <a:r>
            <a:rPr lang="sr-Cyrl-CS" dirty="0" smtClean="0"/>
            <a:t>1</a:t>
          </a:r>
          <a:r>
            <a:rPr lang="en-US" dirty="0" smtClean="0"/>
            <a:t>31</a:t>
          </a:r>
          <a:r>
            <a:rPr lang="sr-Cyrl-CS" dirty="0" smtClean="0"/>
            <a:t>.</a:t>
          </a:r>
          <a:r>
            <a:rPr lang="en-US" dirty="0" smtClean="0"/>
            <a:t>19</a:t>
          </a:r>
          <a:r>
            <a:rPr lang="sr-Cyrl-CS" dirty="0" smtClean="0"/>
            <a:t>9.068,00 </a:t>
          </a:r>
          <a:r>
            <a:rPr lang="x-none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x-none" dirty="0"/>
            <a:t>Други </a:t>
          </a:r>
          <a:r>
            <a:rPr lang="x-none"/>
            <a:t>приходи  </a:t>
          </a:r>
          <a:r>
            <a:rPr lang="en-US" dirty="0" smtClean="0"/>
            <a:t>80</a:t>
          </a:r>
          <a:r>
            <a:rPr lang="sr-Cyrl-CS" dirty="0" smtClean="0"/>
            <a:t>.</a:t>
          </a:r>
          <a:r>
            <a:rPr lang="en-US" dirty="0" smtClean="0"/>
            <a:t>515</a:t>
          </a:r>
          <a:r>
            <a:rPr lang="sr-Cyrl-CS" dirty="0" smtClean="0"/>
            <a:t>.</a:t>
          </a:r>
          <a:r>
            <a:rPr lang="en-US" dirty="0" smtClean="0"/>
            <a:t>039</a:t>
          </a:r>
          <a:r>
            <a:rPr lang="sr-Cyrl-CS" dirty="0" smtClean="0"/>
            <a:t>,</a:t>
          </a:r>
          <a:r>
            <a:rPr lang="en-US" dirty="0" smtClean="0"/>
            <a:t>3</a:t>
          </a:r>
          <a:r>
            <a:rPr lang="sr-Cyrl-CS" dirty="0" smtClean="0"/>
            <a:t>0 </a:t>
          </a:r>
          <a:r>
            <a:rPr lang="x-none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x-none" dirty="0"/>
            <a:t>Примања од продаје нефинансијске </a:t>
          </a:r>
          <a:r>
            <a:rPr lang="x-none"/>
            <a:t>имовине  </a:t>
          </a:r>
          <a:r>
            <a:rPr lang="sr-Cyrl-CS" dirty="0" smtClean="0"/>
            <a:t>2.000.000,00 </a:t>
          </a:r>
          <a:r>
            <a:rPr lang="x-none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x-none" dirty="0"/>
            <a:t>Примања </a:t>
          </a:r>
          <a:r>
            <a:rPr lang="x-none"/>
            <a:t>од </a:t>
          </a:r>
          <a:r>
            <a:rPr lang="sr-Cyrl-CS" dirty="0" smtClean="0"/>
            <a:t>задуживања </a:t>
          </a:r>
          <a:r>
            <a:rPr lang="en-US" dirty="0" smtClean="0"/>
            <a:t>15</a:t>
          </a:r>
          <a:r>
            <a:rPr lang="sr-Cyrl-CS" dirty="0" smtClean="0"/>
            <a:t>.000.000,00</a:t>
          </a:r>
          <a:r>
            <a:rPr lang="x-none" smtClean="0">
              <a:solidFill>
                <a:srgbClr val="FF0000"/>
              </a:solidFill>
            </a:rPr>
            <a:t> </a:t>
          </a:r>
          <a:r>
            <a:rPr lang="x-none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x-none" sz="1000" dirty="0"/>
            <a:t>Пренета средства из ранијих </a:t>
          </a:r>
          <a:r>
            <a:rPr lang="x-none" sz="1000"/>
            <a:t>година </a:t>
          </a:r>
          <a:r>
            <a:rPr lang="en-US" sz="1000" dirty="0" smtClean="0"/>
            <a:t>17</a:t>
          </a:r>
          <a:r>
            <a:rPr lang="sr-Latn-CS" sz="1000" dirty="0" smtClean="0">
              <a:solidFill>
                <a:schemeClr val="tx1"/>
              </a:solidFill>
            </a:rPr>
            <a:t>.0</a:t>
          </a:r>
          <a:r>
            <a:rPr lang="en-US" sz="1000" dirty="0" smtClean="0">
              <a:solidFill>
                <a:schemeClr val="tx1"/>
              </a:solidFill>
            </a:rPr>
            <a:t>37</a:t>
          </a:r>
          <a:r>
            <a:rPr lang="sr-Latn-CS" sz="1000" dirty="0" smtClean="0">
              <a:solidFill>
                <a:schemeClr val="tx1"/>
              </a:solidFill>
            </a:rPr>
            <a:t>.</a:t>
          </a:r>
          <a:r>
            <a:rPr lang="en-US" sz="1000" dirty="0" smtClean="0">
              <a:solidFill>
                <a:schemeClr val="tx1"/>
              </a:solidFill>
            </a:rPr>
            <a:t>564</a:t>
          </a:r>
          <a:r>
            <a:rPr lang="sr-Latn-CS" sz="1000" dirty="0" smtClean="0">
              <a:solidFill>
                <a:schemeClr val="tx1"/>
              </a:solidFill>
            </a:rPr>
            <a:t>,0</a:t>
          </a:r>
          <a:r>
            <a:rPr lang="en-US" sz="1000" smtClean="0">
              <a:solidFill>
                <a:schemeClr val="tx1"/>
              </a:solidFill>
            </a:rPr>
            <a:t>1</a:t>
          </a:r>
          <a:endParaRPr lang="sr-Cyrl-CS" sz="1000" dirty="0" smtClean="0">
            <a:solidFill>
              <a:schemeClr val="tx1"/>
            </a:solidFill>
          </a:endParaRPr>
        </a:p>
        <a:p>
          <a:pPr algn="ctr"/>
          <a:r>
            <a:rPr lang="x-none" sz="1000" smtClean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x-none" sz="1400" b="1" dirty="0"/>
            <a:t>Расходи за запослене </a:t>
          </a:r>
          <a:r>
            <a:rPr lang="x-none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x-none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x-none" sz="1400" b="1" dirty="0"/>
            <a:t>Коришћење роба и услуга </a:t>
          </a:r>
          <a:r>
            <a:rPr lang="x-none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x-none" sz="1400" b="1" dirty="0"/>
            <a:t>Дотације и трансфери </a:t>
          </a:r>
          <a:r>
            <a:rPr lang="x-none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x-none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Остали расходи </a:t>
          </a:r>
          <a:r>
            <a:rPr lang="x-none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Социјална заштита </a:t>
          </a:r>
          <a:r>
            <a:rPr lang="x-none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x-none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x-none" b="1" dirty="0"/>
            <a:t>Буџетска резерва </a:t>
          </a:r>
          <a:r>
            <a:rPr lang="x-none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x-none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b="1" dirty="0"/>
            <a:t>Капитални издаци </a:t>
          </a:r>
          <a:r>
            <a:rPr lang="x-none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Укупни расходи 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en-US" dirty="0" smtClean="0">
              <a:solidFill>
                <a:schemeClr val="bg1"/>
              </a:solidFill>
            </a:rPr>
            <a:t>651</a:t>
          </a:r>
          <a:r>
            <a:rPr lang="sr-Cyrl-CS" b="1" dirty="0" smtClean="0">
              <a:solidFill>
                <a:srgbClr val="000000"/>
              </a:solidFill>
            </a:rPr>
            <a:t>.</a:t>
          </a:r>
          <a:r>
            <a:rPr lang="en-US" b="1" dirty="0" smtClean="0">
              <a:solidFill>
                <a:srgbClr val="000000"/>
              </a:solidFill>
            </a:rPr>
            <a:t>029</a:t>
          </a:r>
          <a:r>
            <a:rPr lang="sr-Cyrl-CS" b="1" dirty="0" smtClean="0">
              <a:solidFill>
                <a:srgbClr val="000000"/>
              </a:solidFill>
            </a:rPr>
            <a:t>.</a:t>
          </a:r>
          <a:r>
            <a:rPr lang="en-US" b="1" dirty="0" smtClean="0">
              <a:solidFill>
                <a:srgbClr val="000000"/>
              </a:solidFill>
            </a:rPr>
            <a:t>286</a:t>
          </a:r>
          <a:r>
            <a:rPr lang="sr-Cyrl-CS" b="1" dirty="0" smtClean="0">
              <a:solidFill>
                <a:srgbClr val="000000"/>
              </a:solidFill>
            </a:rPr>
            <a:t>,0</a:t>
          </a:r>
          <a:r>
            <a:rPr lang="en-US" b="1" dirty="0" smtClean="0">
              <a:solidFill>
                <a:srgbClr val="000000"/>
              </a:solidFill>
            </a:rPr>
            <a:t>1</a:t>
          </a:r>
          <a:endParaRPr lang="en-US" b="1" dirty="0">
            <a:solidFill>
              <a:srgbClr val="000000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en-US" dirty="0" smtClean="0">
              <a:solidFill>
                <a:schemeClr val="bg1"/>
              </a:solidFill>
            </a:rPr>
            <a:t>229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410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980</a:t>
          </a:r>
          <a:r>
            <a:rPr lang="sr-Cyrl-CS" dirty="0" smtClean="0">
              <a:solidFill>
                <a:srgbClr val="FF0000"/>
              </a:solidFill>
            </a:rPr>
            <a:t>,0</a:t>
          </a:r>
          <a:r>
            <a:rPr lang="en-US" dirty="0" smtClean="0">
              <a:solidFill>
                <a:srgbClr val="FF0000"/>
              </a:solidFill>
            </a:rPr>
            <a:t>5</a:t>
          </a:r>
          <a:r>
            <a:rPr lang="sr-Latn-C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x-none">
              <a:solidFill>
                <a:schemeClr val="bg1"/>
              </a:solidFill>
            </a:rPr>
            <a:t>Субвенције </a:t>
          </a:r>
          <a:r>
            <a:rPr lang="sr-Cyrl-CS" dirty="0" smtClean="0">
              <a:solidFill>
                <a:schemeClr val="bg1"/>
              </a:solidFill>
            </a:rPr>
            <a:t>1</a:t>
          </a:r>
          <a:r>
            <a:rPr lang="en-US" dirty="0" smtClean="0">
              <a:solidFill>
                <a:schemeClr val="bg1"/>
              </a:solidFill>
            </a:rPr>
            <a:t>0</a:t>
          </a:r>
          <a:r>
            <a:rPr lang="sr-Cyrl-CS" dirty="0" smtClean="0">
              <a:solidFill>
                <a:schemeClr val="bg1"/>
              </a:solidFill>
            </a:rPr>
            <a:t>.</a:t>
          </a:r>
          <a:r>
            <a:rPr lang="en-US" dirty="0" smtClean="0">
              <a:solidFill>
                <a:schemeClr val="bg1"/>
              </a:solidFill>
            </a:rPr>
            <a:t>0</a:t>
          </a:r>
          <a:r>
            <a:rPr lang="sr-Latn-CS" dirty="0" smtClean="0">
              <a:solidFill>
                <a:srgbClr val="FF0000"/>
              </a:solidFill>
            </a:rPr>
            <a:t>00.000,00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Капитални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en-US" dirty="0" smtClean="0">
              <a:solidFill>
                <a:schemeClr val="bg1"/>
              </a:solidFill>
            </a:rPr>
            <a:t>54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270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678</a:t>
          </a:r>
          <a:r>
            <a:rPr lang="sr-Cyrl-CS" dirty="0" smtClean="0">
              <a:solidFill>
                <a:srgbClr val="FF0000"/>
              </a:solidFill>
            </a:rPr>
            <a:t>,</a:t>
          </a:r>
          <a:r>
            <a:rPr lang="en-US" dirty="0" smtClean="0">
              <a:solidFill>
                <a:srgbClr val="FF0000"/>
              </a:solidFill>
            </a:rPr>
            <a:t>51</a:t>
          </a:r>
          <a:r>
            <a:rPr lang="sr-Cyrl-CS" dirty="0" smtClean="0">
              <a:solidFill>
                <a:srgbClr val="FF0000"/>
              </a:solidFill>
            </a:rPr>
            <a:t>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Расходи за </a:t>
          </a:r>
          <a:r>
            <a:rPr lang="x-none">
              <a:solidFill>
                <a:schemeClr val="bg1"/>
              </a:solidFill>
            </a:rPr>
            <a:t>запослене </a:t>
          </a:r>
          <a:r>
            <a:rPr lang="en-US" dirty="0" smtClean="0">
              <a:solidFill>
                <a:schemeClr val="bg1"/>
              </a:solidFill>
            </a:rPr>
            <a:t>129</a:t>
          </a:r>
          <a:r>
            <a:rPr lang="sr-Cyrl-CS" dirty="0" smtClean="0">
              <a:solidFill>
                <a:schemeClr val="bg1"/>
              </a:solidFill>
            </a:rPr>
            <a:t>.</a:t>
          </a:r>
          <a:r>
            <a:rPr lang="en-US" dirty="0" smtClean="0">
              <a:solidFill>
                <a:schemeClr val="bg1"/>
              </a:solidFill>
            </a:rPr>
            <a:t>648</a:t>
          </a:r>
          <a:r>
            <a:rPr lang="sr-Cyrl-CS" dirty="0" smtClean="0">
              <a:solidFill>
                <a:schemeClr val="bg1"/>
              </a:solidFill>
            </a:rPr>
            <a:t>.</a:t>
          </a:r>
          <a:r>
            <a:rPr lang="en-US" dirty="0" smtClean="0">
              <a:solidFill>
                <a:schemeClr val="bg1"/>
              </a:solidFill>
            </a:rPr>
            <a:t>715</a:t>
          </a:r>
          <a:r>
            <a:rPr lang="sr-Cyrl-CS" dirty="0" smtClean="0">
              <a:solidFill>
                <a:schemeClr val="bg1"/>
              </a:solidFill>
            </a:rPr>
            <a:t>,</a:t>
          </a:r>
          <a:r>
            <a:rPr lang="en-US" dirty="0" smtClean="0">
              <a:solidFill>
                <a:schemeClr val="bg1"/>
              </a:solidFill>
            </a:rPr>
            <a:t>82</a:t>
          </a:r>
          <a:r>
            <a:rPr lang="sr-Cyrl-CS" dirty="0" smtClean="0">
              <a:solidFill>
                <a:schemeClr val="bg1"/>
              </a:solidFill>
            </a:rPr>
            <a:t>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Социјална </a:t>
          </a:r>
          <a:r>
            <a:rPr lang="x-none">
              <a:solidFill>
                <a:schemeClr val="bg1"/>
              </a:solidFill>
            </a:rPr>
            <a:t>помоћ </a:t>
          </a:r>
          <a:r>
            <a:rPr lang="en-US" dirty="0" smtClean="0">
              <a:solidFill>
                <a:schemeClr val="bg1"/>
              </a:solidFill>
            </a:rPr>
            <a:t>44</a:t>
          </a:r>
          <a:r>
            <a:rPr lang="sr-Cyrl-CS" dirty="0" smtClean="0">
              <a:solidFill>
                <a:schemeClr val="bg1"/>
              </a:solidFill>
            </a:rPr>
            <a:t>.</a:t>
          </a:r>
          <a:r>
            <a:rPr lang="en-US" dirty="0" smtClean="0">
              <a:solidFill>
                <a:schemeClr val="bg1"/>
              </a:solidFill>
            </a:rPr>
            <a:t>508</a:t>
          </a:r>
          <a:r>
            <a:rPr lang="sr-Cyrl-CS" dirty="0" smtClean="0">
              <a:solidFill>
                <a:schemeClr val="bg1"/>
              </a:solidFill>
            </a:rPr>
            <a:t>.</a:t>
          </a:r>
          <a:r>
            <a:rPr lang="en-US" dirty="0" smtClean="0">
              <a:solidFill>
                <a:schemeClr val="bg1"/>
              </a:solidFill>
            </a:rPr>
            <a:t>715</a:t>
          </a:r>
          <a:r>
            <a:rPr lang="sr-Cyrl-CS" dirty="0" smtClean="0">
              <a:solidFill>
                <a:schemeClr val="bg1"/>
              </a:solidFill>
            </a:rPr>
            <a:t>,</a:t>
          </a:r>
          <a:r>
            <a:rPr lang="en-US" dirty="0" smtClean="0">
              <a:solidFill>
                <a:schemeClr val="bg1"/>
              </a:solidFill>
            </a:rPr>
            <a:t>34</a:t>
          </a:r>
          <a:r>
            <a:rPr lang="sr-Cyrl-CS" dirty="0" smtClean="0">
              <a:solidFill>
                <a:srgbClr val="FF0000"/>
              </a:solidFill>
            </a:rPr>
            <a:t>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Дотације и </a:t>
          </a:r>
          <a:r>
            <a:rPr lang="x-none">
              <a:solidFill>
                <a:schemeClr val="bg1"/>
              </a:solidFill>
            </a:rPr>
            <a:t>трансфери </a:t>
          </a:r>
          <a:r>
            <a:rPr lang="en-US" dirty="0" smtClean="0">
              <a:solidFill>
                <a:schemeClr val="bg1"/>
              </a:solidFill>
            </a:rPr>
            <a:t>95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045</a:t>
          </a:r>
          <a:r>
            <a:rPr lang="sr-Cyrl-CS" dirty="0" smtClean="0">
              <a:solidFill>
                <a:srgbClr val="FF0000"/>
              </a:solidFill>
            </a:rPr>
            <a:t>.000,00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Остали </a:t>
          </a:r>
          <a:r>
            <a:rPr lang="x-none">
              <a:solidFill>
                <a:schemeClr val="bg1"/>
              </a:solidFill>
            </a:rPr>
            <a:t>расходи </a:t>
          </a:r>
          <a:r>
            <a:rPr lang="en-US" dirty="0" smtClean="0">
              <a:solidFill>
                <a:schemeClr val="bg1"/>
              </a:solidFill>
            </a:rPr>
            <a:t>48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040</a:t>
          </a:r>
          <a:r>
            <a:rPr lang="sr-Cyrl-C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196</a:t>
          </a:r>
          <a:r>
            <a:rPr lang="sr-Cyrl-CS" dirty="0" smtClean="0">
              <a:solidFill>
                <a:srgbClr val="FF0000"/>
              </a:solidFill>
            </a:rPr>
            <a:t>,</a:t>
          </a:r>
          <a:r>
            <a:rPr lang="en-US" dirty="0" smtClean="0">
              <a:solidFill>
                <a:srgbClr val="FF0000"/>
              </a:solidFill>
            </a:rPr>
            <a:t>29</a:t>
          </a:r>
          <a:r>
            <a:rPr lang="sr-Cyrl-CS" dirty="0" smtClean="0">
              <a:solidFill>
                <a:srgbClr val="FF0000"/>
              </a:solidFill>
            </a:rPr>
            <a:t>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</a:t>
          </a:r>
          <a:r>
            <a:rPr lang="x-none">
              <a:solidFill>
                <a:schemeClr val="bg1"/>
              </a:solidFill>
            </a:rPr>
            <a:t>резерве </a:t>
          </a:r>
          <a:r>
            <a:rPr lang="en-US" dirty="0" smtClean="0">
              <a:solidFill>
                <a:schemeClr val="bg1"/>
              </a:solidFill>
            </a:rPr>
            <a:t>17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sr-Cyrl-CS" dirty="0" smtClean="0">
              <a:solidFill>
                <a:srgbClr val="FF0000"/>
              </a:solidFill>
            </a:rPr>
            <a:t>5</a:t>
          </a:r>
          <a:r>
            <a:rPr lang="sr-Latn-CS" dirty="0" smtClean="0">
              <a:solidFill>
                <a:srgbClr val="FF0000"/>
              </a:solidFill>
            </a:rPr>
            <a:t>00.000,00 </a:t>
          </a:r>
          <a:r>
            <a:rPr lang="sr-Cyrl-CS" dirty="0" smtClean="0">
              <a:solidFill>
                <a:srgbClr val="FF0000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B934A8F6-A88C-4959-9B28-FAEC3FDB8ECB}">
      <dgm:prSet/>
      <dgm:spPr/>
      <dgm:t>
        <a:bodyPr/>
        <a:lstStyle/>
        <a:p>
          <a:endParaRPr lang="en-US" dirty="0"/>
        </a:p>
      </dgm:t>
    </dgm:pt>
    <dgm:pt modelId="{D8A6BBD4-E8E4-41BE-AAB5-814B3EDE58AC}" type="parTrans" cxnId="{F830E43E-F9F9-4EAB-83B5-DFA47EDB6409}">
      <dgm:prSet/>
      <dgm:spPr/>
      <dgm:t>
        <a:bodyPr/>
        <a:lstStyle/>
        <a:p>
          <a:endParaRPr lang="en-US"/>
        </a:p>
      </dgm:t>
    </dgm:pt>
    <dgm:pt modelId="{316DF9E2-BD4A-417F-86B9-599B1CE09F4B}" type="sibTrans" cxnId="{F830E43E-F9F9-4EAB-83B5-DFA47EDB6409}">
      <dgm:prSet/>
      <dgm:spPr/>
      <dgm:t>
        <a:bodyPr/>
        <a:lstStyle/>
        <a:p>
          <a:endParaRPr lang="en-US"/>
        </a:p>
      </dgm:t>
    </dgm:pt>
    <dgm:pt modelId="{778FBD30-4DC4-4D0D-90BF-7C37EC85AACF}">
      <dgm:prSet/>
      <dgm:spPr/>
      <dgm:t>
        <a:bodyPr/>
        <a:lstStyle/>
        <a:p>
          <a:endParaRPr lang="en-US"/>
        </a:p>
      </dgm:t>
    </dgm:pt>
    <dgm:pt modelId="{DB1B5BFA-C259-4FDE-B100-49B1E6198669}" type="parTrans" cxnId="{18132CF5-DA11-479F-A3AB-14C6D31F5510}">
      <dgm:prSet/>
      <dgm:spPr/>
      <dgm:t>
        <a:bodyPr/>
        <a:lstStyle/>
        <a:p>
          <a:endParaRPr lang="en-US"/>
        </a:p>
      </dgm:t>
    </dgm:pt>
    <dgm:pt modelId="{49250B2D-2F88-49BE-A1F6-7A7516CA0A92}" type="sibTrans" cxnId="{18132CF5-DA11-479F-A3AB-14C6D31F5510}">
      <dgm:prSet/>
      <dgm:spPr/>
      <dgm:t>
        <a:bodyPr/>
        <a:lstStyle/>
        <a:p>
          <a:endParaRPr lang="en-US"/>
        </a:p>
      </dgm:t>
    </dgm:pt>
    <dgm:pt modelId="{01BEB43D-2508-4599-AD58-F1019F424C60}">
      <dgm:prSet/>
      <dgm:spPr/>
      <dgm:t>
        <a:bodyPr/>
        <a:lstStyle/>
        <a:p>
          <a:endParaRPr lang="en-US"/>
        </a:p>
      </dgm:t>
    </dgm:pt>
    <dgm:pt modelId="{96194317-801D-42F3-A33A-9FD08A85D0BF}" type="parTrans" cxnId="{E8552A83-5D29-47F1-81A0-1F06E5653BBF}">
      <dgm:prSet/>
      <dgm:spPr/>
      <dgm:t>
        <a:bodyPr/>
        <a:lstStyle/>
        <a:p>
          <a:endParaRPr lang="en-US"/>
        </a:p>
      </dgm:t>
    </dgm:pt>
    <dgm:pt modelId="{9BBF8F19-6134-4C2D-9574-4237D31D1395}" type="sibTrans" cxnId="{E8552A83-5D29-47F1-81A0-1F06E5653BBF}">
      <dgm:prSet/>
      <dgm:spPr/>
      <dgm:t>
        <a:bodyPr/>
        <a:lstStyle/>
        <a:p>
          <a:endParaRPr lang="en-US"/>
        </a:p>
      </dgm:t>
    </dgm:pt>
    <dgm:pt modelId="{54F7FD6A-89C9-4571-A1E3-4B02B13C9848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A8805E74-AFE5-458E-AAB3-6408F82EF9C5}" type="parTrans" cxnId="{5D24167A-299B-41FC-8FD9-501442920134}">
      <dgm:prSet/>
      <dgm:spPr/>
      <dgm:t>
        <a:bodyPr/>
        <a:lstStyle/>
        <a:p>
          <a:endParaRPr lang="en-US"/>
        </a:p>
      </dgm:t>
    </dgm:pt>
    <dgm:pt modelId="{E54EC6C7-74DB-4CE0-89C8-9D9C84EB31AF}" type="sibTrans" cxnId="{5D24167A-299B-41FC-8FD9-501442920134}">
      <dgm:prSet/>
      <dgm:spPr/>
      <dgm:t>
        <a:bodyPr/>
        <a:lstStyle/>
        <a:p>
          <a:endParaRPr lang="en-US"/>
        </a:p>
      </dgm:t>
    </dgm:pt>
    <dgm:pt modelId="{27C37CDA-9BB4-4DF9-9E07-FE64531F23DA}">
      <dgm:prSet/>
      <dgm:spPr/>
      <dgm:t>
        <a:bodyPr/>
        <a:lstStyle/>
        <a:p>
          <a:r>
            <a:rPr lang="sr-Cyrl-BA" dirty="0" smtClean="0">
              <a:solidFill>
                <a:schemeClr val="bg1"/>
              </a:solidFill>
            </a:rPr>
            <a:t>Отплата главнице  20.005.000,00 динара</a:t>
          </a:r>
          <a:endParaRPr lang="en-US" dirty="0">
            <a:solidFill>
              <a:schemeClr val="bg1"/>
            </a:solidFill>
          </a:endParaRPr>
        </a:p>
      </dgm:t>
    </dgm:pt>
    <dgm:pt modelId="{E07951D0-1EEC-436D-A32C-76BFBB7A91D0}" type="parTrans" cxnId="{3F2D0F60-DB21-4E03-84F1-89A0F867C9B7}">
      <dgm:prSet/>
      <dgm:spPr/>
      <dgm:t>
        <a:bodyPr/>
        <a:lstStyle/>
        <a:p>
          <a:endParaRPr lang="en-US"/>
        </a:p>
      </dgm:t>
    </dgm:pt>
    <dgm:pt modelId="{98704529-4C98-4C20-BB79-400A6F63D104}" type="sibTrans" cxnId="{3F2D0F60-DB21-4E03-84F1-89A0F867C9B7}">
      <dgm:prSet/>
      <dgm:spPr/>
      <dgm:t>
        <a:bodyPr/>
        <a:lstStyle/>
        <a:p>
          <a:endParaRPr lang="en-US"/>
        </a:p>
      </dgm:t>
    </dgm:pt>
    <dgm:pt modelId="{89035BF1-0543-425C-8D73-16413C8475B0}">
      <dgm:prSet/>
      <dgm:spPr/>
      <dgm:t>
        <a:bodyPr/>
        <a:lstStyle/>
        <a:p>
          <a:r>
            <a:rPr lang="sr-Cyrl-BA" dirty="0" smtClean="0">
              <a:solidFill>
                <a:schemeClr val="bg1"/>
              </a:solidFill>
            </a:rPr>
            <a:t>Отплата камате 2.600.000,00 динара</a:t>
          </a:r>
          <a:endParaRPr lang="en-US" dirty="0">
            <a:solidFill>
              <a:schemeClr val="bg1"/>
            </a:solidFill>
          </a:endParaRPr>
        </a:p>
      </dgm:t>
    </dgm:pt>
    <dgm:pt modelId="{9AAE1788-31CE-4662-A3C4-737E3CEF37F4}" type="parTrans" cxnId="{EB453F22-5561-45D9-8134-6503692A67F4}">
      <dgm:prSet/>
      <dgm:spPr/>
      <dgm:t>
        <a:bodyPr/>
        <a:lstStyle/>
        <a:p>
          <a:endParaRPr lang="en-US"/>
        </a:p>
      </dgm:t>
    </dgm:pt>
    <dgm:pt modelId="{7E759F6F-CEBC-4487-B46C-B7352888182F}" type="sibTrans" cxnId="{EB453F22-5561-45D9-8134-6503692A67F4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10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10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10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10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10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10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10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10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10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10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10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10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10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10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10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10"/>
      <dgm:spPr/>
      <dgm:t>
        <a:bodyPr/>
        <a:lstStyle/>
        <a:p>
          <a:endParaRPr lang="en-US"/>
        </a:p>
      </dgm:t>
    </dgm:pt>
    <dgm:pt modelId="{8D37ECA2-9028-469C-A343-E15191A04817}" type="pres">
      <dgm:prSet presAssocID="{27C37CDA-9BB4-4DF9-9E07-FE64531F23DA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6FDF70-C563-4925-83DA-408D77367733}" type="pres">
      <dgm:prSet presAssocID="{27C37CDA-9BB4-4DF9-9E07-FE64531F23DA}" presName="dummy" presStyleCnt="0"/>
      <dgm:spPr/>
    </dgm:pt>
    <dgm:pt modelId="{E58CD8A3-B3C4-48C3-A318-DE38F8723BB2}" type="pres">
      <dgm:prSet presAssocID="{98704529-4C98-4C20-BB79-400A6F63D104}" presName="sibTrans" presStyleLbl="sibTrans2D1" presStyleIdx="8" presStyleCnt="10"/>
      <dgm:spPr/>
      <dgm:t>
        <a:bodyPr/>
        <a:lstStyle/>
        <a:p>
          <a:endParaRPr lang="en-US"/>
        </a:p>
      </dgm:t>
    </dgm:pt>
    <dgm:pt modelId="{98533761-4604-40F3-9423-4ED66598CDDA}" type="pres">
      <dgm:prSet presAssocID="{89035BF1-0543-425C-8D73-16413C8475B0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17ED68-252A-47F3-836B-AA61850993B2}" type="pres">
      <dgm:prSet presAssocID="{89035BF1-0543-425C-8D73-16413C8475B0}" presName="dummy" presStyleCnt="0"/>
      <dgm:spPr/>
    </dgm:pt>
    <dgm:pt modelId="{EF1B672E-7575-4D74-AB6B-C939328F0F78}" type="pres">
      <dgm:prSet presAssocID="{7E759F6F-CEBC-4487-B46C-B7352888182F}" presName="sibTrans" presStyleLbl="sibTrans2D1" presStyleIdx="9" presStyleCnt="10"/>
      <dgm:spPr/>
      <dgm:t>
        <a:bodyPr/>
        <a:lstStyle/>
        <a:p>
          <a:endParaRPr lang="en-US"/>
        </a:p>
      </dgm:t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F830E43E-F9F9-4EAB-83B5-DFA47EDB6409}" srcId="{B1BE2A8E-285E-4C69-9BFF-CE48B252AA50}" destId="{B934A8F6-A88C-4959-9B28-FAEC3FDB8ECB}" srcOrd="4" destOrd="0" parTransId="{D8A6BBD4-E8E4-41BE-AAB5-814B3EDE58AC}" sibTransId="{316DF9E2-BD4A-417F-86B9-599B1CE09F4B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E8552A83-5D29-47F1-81A0-1F06E5653BBF}" srcId="{778FBD30-4DC4-4D0D-90BF-7C37EC85AACF}" destId="{01BEB43D-2508-4599-AD58-F1019F424C60}" srcOrd="0" destOrd="0" parTransId="{96194317-801D-42F3-A33A-9FD08A85D0BF}" sibTransId="{9BBF8F19-6134-4C2D-9574-4237D31D1395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5" destOrd="0" parTransId="{31D6B297-275C-4FAC-A07E-4467512471AD}" sibTransId="{53B82682-8E0C-4903-98EA-36CBB0B8A63B}"/>
    <dgm:cxn modelId="{578F6056-D2A7-45EA-80C7-7A561C17F015}" type="presOf" srcId="{27C37CDA-9BB4-4DF9-9E07-FE64531F23DA}" destId="{8D37ECA2-9028-469C-A343-E15191A04817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EB453F22-5561-45D9-8134-6503692A67F4}" srcId="{9ED1A3B2-A381-4201-823D-E4B4F944886D}" destId="{89035BF1-0543-425C-8D73-16413C8475B0}" srcOrd="9" destOrd="0" parTransId="{9AAE1788-31CE-4662-A3C4-737E3CEF37F4}" sibTransId="{7E759F6F-CEBC-4487-B46C-B7352888182F}"/>
    <dgm:cxn modelId="{18132CF5-DA11-479F-A3AB-14C6D31F5510}" srcId="{B1BE2A8E-285E-4C69-9BFF-CE48B252AA50}" destId="{778FBD30-4DC4-4D0D-90BF-7C37EC85AACF}" srcOrd="1" destOrd="0" parTransId="{DB1B5BFA-C259-4FDE-B100-49B1E6198669}" sibTransId="{49250B2D-2F88-49BE-A1F6-7A7516CA0A92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3" destOrd="0" parTransId="{1E312D33-14E1-4B2B-A210-2A735401CE1C}" sibTransId="{46E45D53-1277-4C97-8E3B-323B4EBF62F5}"/>
    <dgm:cxn modelId="{3F2D0F60-DB21-4E03-84F1-89A0F867C9B7}" srcId="{9ED1A3B2-A381-4201-823D-E4B4F944886D}" destId="{27C37CDA-9BB4-4DF9-9E07-FE64531F23DA}" srcOrd="8" destOrd="0" parTransId="{E07951D0-1EEC-436D-A32C-76BFBB7A91D0}" sibTransId="{98704529-4C98-4C20-BB79-400A6F63D10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6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0C3663AF-ECF7-4A4D-B345-5CCBA903E68D}" type="presOf" srcId="{98704529-4C98-4C20-BB79-400A6F63D104}" destId="{E58CD8A3-B3C4-48C3-A318-DE38F8723BB2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7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E1BF3068-0A92-4AF2-AA52-B85C94D6F4F7}" type="presOf" srcId="{7E759F6F-CEBC-4487-B46C-B7352888182F}" destId="{EF1B672E-7575-4D74-AB6B-C939328F0F78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D24167A-299B-41FC-8FD9-501442920134}" srcId="{B1BE2A8E-285E-4C69-9BFF-CE48B252AA50}" destId="{54F7FD6A-89C9-4571-A1E3-4B02B13C9848}" srcOrd="2" destOrd="0" parTransId="{A8805E74-AFE5-458E-AAB3-6408F82EF9C5}" sibTransId="{E54EC6C7-74DB-4CE0-89C8-9D9C84EB31AF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EB24AAAE-FD10-49B7-B879-3BE61BE36A93}" type="presOf" srcId="{89035BF1-0543-425C-8D73-16413C8475B0}" destId="{98533761-4604-40F3-9423-4ED66598CDDA}" srcOrd="0" destOrd="0" presId="urn:microsoft.com/office/officeart/2005/8/layout/radial6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FB4F67BA-3309-4C91-8841-0B6BCBE61FE9}" type="presParOf" srcId="{F4B68BA8-694B-4B7F-8215-68903FFCD2D7}" destId="{8D37ECA2-9028-469C-A343-E15191A04817}" srcOrd="25" destOrd="0" presId="urn:microsoft.com/office/officeart/2005/8/layout/radial6"/>
    <dgm:cxn modelId="{C1E7D885-708F-433E-A954-8FB10C888EC5}" type="presParOf" srcId="{F4B68BA8-694B-4B7F-8215-68903FFCD2D7}" destId="{C76FDF70-C563-4925-83DA-408D77367733}" srcOrd="26" destOrd="0" presId="urn:microsoft.com/office/officeart/2005/8/layout/radial6"/>
    <dgm:cxn modelId="{498CADA1-64E9-4EB0-871B-617E177A21FA}" type="presParOf" srcId="{F4B68BA8-694B-4B7F-8215-68903FFCD2D7}" destId="{E58CD8A3-B3C4-48C3-A318-DE38F8723BB2}" srcOrd="27" destOrd="0" presId="urn:microsoft.com/office/officeart/2005/8/layout/radial6"/>
    <dgm:cxn modelId="{5C281FE2-233D-4CB8-AF50-93B291309DE2}" type="presParOf" srcId="{F4B68BA8-694B-4B7F-8215-68903FFCD2D7}" destId="{98533761-4604-40F3-9423-4ED66598CDDA}" srcOrd="28" destOrd="0" presId="urn:microsoft.com/office/officeart/2005/8/layout/radial6"/>
    <dgm:cxn modelId="{61A3A611-EAAA-4732-B666-DAEEEF8AB9C8}" type="presParOf" srcId="{F4B68BA8-694B-4B7F-8215-68903FFCD2D7}" destId="{9F17ED68-252A-47F3-836B-AA61850993B2}" srcOrd="29" destOrd="0" presId="urn:microsoft.com/office/officeart/2005/8/layout/radial6"/>
    <dgm:cxn modelId="{27B0359B-6919-4A13-B69B-DFCBDEB79759}" type="presParOf" srcId="{F4B68BA8-694B-4B7F-8215-68903FFCD2D7}" destId="{EF1B672E-7575-4D74-AB6B-C939328F0F78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2018.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69308" y="480883"/>
        <a:ext cx="790984" cy="790984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300941" y="800076"/>
        <a:ext cx="476803" cy="152597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(унети износ)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118393" y="480883"/>
        <a:ext cx="790984" cy="790984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250025" y="800076"/>
        <a:ext cx="476803" cy="152597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>
              <a:solidFill>
                <a:srgbClr val="FF0000"/>
              </a:solidFill>
            </a:rPr>
            <a:t>(унети износ)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788838" y="595982"/>
        <a:ext cx="1030984" cy="66931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018800" y="696690"/>
        <a:ext cx="476803" cy="381493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935973" y="482761"/>
        <a:ext cx="760253" cy="763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/>
            <a:t>Укупни буџетски приходи и примања  </a:t>
          </a:r>
          <a:r>
            <a:rPr lang="sr-Latn-RS" sz="2500" kern="1200" dirty="0" err="1">
              <a:solidFill>
                <a:srgbClr val="FF0000"/>
              </a:solidFill>
            </a:rPr>
            <a:t>xxxxx</a:t>
          </a:r>
          <a:r>
            <a:rPr lang="sr-Cyrl-RS" sz="2500" kern="1200" dirty="0"/>
            <a:t> динара</a:t>
          </a:r>
          <a:endParaRPr lang="en-US" sz="25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Приходи од  пореза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   </a:t>
          </a:r>
          <a:r>
            <a:rPr lang="sr-Cyrl-RS" sz="1100" kern="1200" dirty="0"/>
            <a:t>    динара</a:t>
          </a:r>
          <a:endParaRPr lang="en-US" sz="11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Трансфери </a:t>
          </a:r>
          <a:r>
            <a:rPr lang="sr-Latn-RS" sz="1100" kern="1200" dirty="0" err="1">
              <a:solidFill>
                <a:srgbClr val="FF0000"/>
              </a:solidFill>
            </a:rPr>
            <a:t>xxxxxx</a:t>
          </a:r>
          <a:r>
            <a:rPr lang="sr-Latn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Други приходи  </a:t>
          </a:r>
          <a:r>
            <a:rPr lang="sr-Latn-RS" sz="1100" kern="1200" dirty="0" err="1">
              <a:solidFill>
                <a:srgbClr val="FF0000"/>
              </a:solidFill>
            </a:rPr>
            <a:t>xxxxx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нефинансијске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Latn-RS" sz="1000" kern="1200" dirty="0" err="1">
              <a:solidFill>
                <a:srgbClr val="FF0000"/>
              </a:solidFill>
            </a:rPr>
            <a:t>xxxx</a:t>
          </a:r>
          <a:r>
            <a:rPr lang="sr-Cyrl-RS" sz="1000" kern="1200" dirty="0"/>
            <a:t> 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000" kern="1200" dirty="0">
              <a:solidFill>
                <a:schemeClr val="bg1"/>
              </a:solidFill>
            </a:rPr>
            <a:t>Укупни расходи и издаци </a:t>
          </a:r>
          <a:r>
            <a:rPr lang="sr-Latn-RS" sz="2000" kern="1200" dirty="0" err="1">
              <a:solidFill>
                <a:srgbClr val="FF0000"/>
              </a:solidFill>
            </a:rPr>
            <a:t>xxxx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Коришћење роба и услуга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ru-RU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Дотације и трансфери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Расходи за запослене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Социјална помоћ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Субвенције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Остали расходи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Средства резерве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Капитални издаци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batocina.org.rs/budz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/>
              <a:t>ОПШТИНА</a:t>
            </a:r>
            <a:r>
              <a:rPr lang="en-US" dirty="0"/>
              <a:t> </a:t>
            </a:r>
            <a:r>
              <a:rPr lang="sr-Cyrl-CS" dirty="0" smtClean="0"/>
              <a:t>БАТОЧИНА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>
            <a:normAutofit/>
          </a:bodyPr>
          <a:lstStyle/>
          <a:p>
            <a:r>
              <a:rPr lang="x-none" dirty="0">
                <a:latin typeface="+mj-lt"/>
              </a:rPr>
              <a:t>ГРАЂАНСКИ ВОДИЧ КРОЗ ОДЛУКУ </a:t>
            </a:r>
            <a:r>
              <a:rPr lang="x-none">
                <a:latin typeface="+mj-lt"/>
              </a:rPr>
              <a:t>О </a:t>
            </a:r>
            <a:r>
              <a:rPr lang="sr-Cyrl-BA" dirty="0" smtClean="0">
                <a:latin typeface="+mj-lt"/>
              </a:rPr>
              <a:t>БУЏЕТУ </a:t>
            </a:r>
            <a:r>
              <a:rPr lang="x-none" smtClean="0">
                <a:latin typeface="+mj-lt"/>
              </a:rPr>
              <a:t>за 20</a:t>
            </a:r>
            <a:r>
              <a:rPr lang="sr-Latn-CS" dirty="0" smtClean="0">
                <a:latin typeface="+mj-lt"/>
              </a:rPr>
              <a:t>2</a:t>
            </a:r>
            <a:r>
              <a:rPr lang="sr-Cyrl-BA" dirty="0" smtClean="0">
                <a:latin typeface="+mj-lt"/>
              </a:rPr>
              <a:t>4</a:t>
            </a:r>
            <a:r>
              <a:rPr lang="x-none" smtClean="0">
                <a:latin typeface="+mj-lt"/>
              </a:rPr>
              <a:t>. </a:t>
            </a:r>
            <a:r>
              <a:rPr lang="x-none" dirty="0">
                <a:latin typeface="+mj-lt"/>
              </a:rPr>
              <a:t>годину</a:t>
            </a:r>
            <a:endParaRPr lang="en-US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grb-srbije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071546"/>
            <a:ext cx="928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прихода и примања </a:t>
            </a:r>
            <a:r>
              <a:rPr lang="x-none" sz="3000" b="1"/>
              <a:t>за </a:t>
            </a:r>
            <a:r>
              <a:rPr lang="x-none" sz="3000" b="1" smtClean="0"/>
              <a:t>20</a:t>
            </a:r>
            <a:r>
              <a:rPr lang="sr-Cyrl-CS" sz="3000" b="1" dirty="0" smtClean="0"/>
              <a:t>2</a:t>
            </a:r>
            <a:r>
              <a:rPr lang="en-US" sz="3000" b="1" dirty="0" smtClean="0"/>
              <a:t>4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900" b="1" dirty="0"/>
              <a:t>Структура планираних прихода и примања </a:t>
            </a:r>
            <a:r>
              <a:rPr lang="x-none" sz="2900" b="1"/>
              <a:t>за </a:t>
            </a:r>
            <a:r>
              <a:rPr lang="x-none" sz="2900" b="1" smtClean="0"/>
              <a:t>20</a:t>
            </a:r>
            <a:r>
              <a:rPr lang="sr-Cyrl-CS" sz="2900" b="1" dirty="0" smtClean="0"/>
              <a:t>2</a:t>
            </a:r>
            <a:r>
              <a:rPr lang="sr-Cyrl-BA" sz="2900" b="1" dirty="0" smtClean="0"/>
              <a:t>4</a:t>
            </a:r>
            <a:r>
              <a:rPr lang="x-none" sz="2900" b="1" smtClean="0"/>
              <a:t>. </a:t>
            </a:r>
            <a:r>
              <a:rPr lang="x-none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D690970-CB48-4F14-9964-6D469EC66B8B}"/>
              </a:ext>
            </a:extLst>
          </p:cNvPr>
          <p:cNvGraphicFramePr/>
          <p:nvPr/>
        </p:nvGraphicFramePr>
        <p:xfrm>
          <a:off x="1481137" y="1404937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en-US" dirty="0" smtClean="0"/>
              <a:t>3</a:t>
            </a:r>
            <a:r>
              <a:rPr lang="x-none" smtClean="0"/>
              <a:t>. </a:t>
            </a:r>
            <a:r>
              <a:rPr lang="x-none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x-none" dirty="0"/>
              <a:t>Укупни приходи и примања наше општине </a:t>
            </a:r>
            <a:r>
              <a:rPr lang="x-none"/>
              <a:t>у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en-US" dirty="0" smtClean="0"/>
              <a:t>4</a:t>
            </a:r>
            <a:r>
              <a:rPr lang="x-none" smtClean="0"/>
              <a:t>. </a:t>
            </a:r>
            <a:r>
              <a:rPr lang="x-none" dirty="0"/>
              <a:t>години су </a:t>
            </a:r>
            <a:r>
              <a:rPr lang="x-none"/>
              <a:t>се </a:t>
            </a:r>
            <a:r>
              <a:rPr lang="sr-Cyrl-CS" b="1" dirty="0" smtClean="0"/>
              <a:t>повећали </a:t>
            </a:r>
            <a:r>
              <a:rPr lang="x-none" smtClean="0"/>
              <a:t>у </a:t>
            </a:r>
            <a:r>
              <a:rPr lang="x-none" dirty="0"/>
              <a:t>односу на последњу измену Одлуке о буџету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en-US" dirty="0" smtClean="0"/>
              <a:t>3</a:t>
            </a:r>
            <a:r>
              <a:rPr lang="x-none" smtClean="0"/>
              <a:t>. </a:t>
            </a:r>
            <a:r>
              <a:rPr lang="x-none" dirty="0"/>
              <a:t>годину </a:t>
            </a:r>
            <a:r>
              <a:rPr lang="x-none"/>
              <a:t>за</a:t>
            </a:r>
            <a:r>
              <a:rPr lang="x-none" b="1"/>
              <a:t> </a:t>
            </a:r>
            <a:r>
              <a:rPr lang="en-US" b="1" dirty="0" smtClean="0">
                <a:solidFill>
                  <a:srgbClr val="FF0000"/>
                </a:solidFill>
              </a:rPr>
              <a:t>68</a:t>
            </a:r>
            <a:r>
              <a:rPr lang="sr-Latn-CS" b="1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725</a:t>
            </a:r>
            <a:r>
              <a:rPr lang="sr-Latn-CS" b="1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sr-Latn-CS" b="1" dirty="0" smtClean="0">
                <a:solidFill>
                  <a:srgbClr val="FF0000"/>
                </a:solidFill>
              </a:rPr>
              <a:t>27,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sr-Latn-CS" b="1" dirty="0" smtClean="0">
                <a:solidFill>
                  <a:srgbClr val="FF0000"/>
                </a:solidFill>
              </a:rPr>
              <a:t>0 </a:t>
            </a:r>
            <a:r>
              <a:rPr lang="x-none" smtClean="0"/>
              <a:t>динара</a:t>
            </a:r>
            <a:r>
              <a:rPr lang="sr-Cyrl-C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31980" y="2786058"/>
            <a:ext cx="6597672" cy="3416271"/>
          </a:xfr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/>
            <a:r>
              <a:rPr lang="sr-Cyrl-CS" sz="2200" b="1" dirty="0" smtClean="0">
                <a:solidFill>
                  <a:srgbClr val="0070C0"/>
                </a:solidFill>
              </a:rPr>
              <a:t>   </a:t>
            </a:r>
            <a:r>
              <a:rPr lang="x-none" sz="2200" b="1" smtClean="0">
                <a:solidFill>
                  <a:srgbClr val="0000FF"/>
                </a:solidFill>
              </a:rPr>
              <a:t>Порески приходи</a:t>
            </a:r>
            <a:r>
              <a:rPr lang="x-none" sz="2200" smtClean="0">
                <a:solidFill>
                  <a:srgbClr val="0000FF"/>
                </a:solidFill>
              </a:rPr>
              <a:t> </a:t>
            </a:r>
            <a:r>
              <a:rPr lang="x-none" sz="2200" smtClean="0">
                <a:solidFill>
                  <a:srgbClr val="000000"/>
                </a:solidFill>
              </a:rPr>
              <a:t>су повећани за </a:t>
            </a:r>
            <a:r>
              <a:rPr lang="en-US" sz="2200" dirty="0" smtClean="0">
                <a:solidFill>
                  <a:srgbClr val="000000"/>
                </a:solidFill>
              </a:rPr>
              <a:t>68</a:t>
            </a:r>
            <a:r>
              <a:rPr lang="sr-Latn-CS" sz="2200" dirty="0" smtClean="0">
                <a:solidFill>
                  <a:srgbClr val="000000"/>
                </a:solidFill>
              </a:rPr>
              <a:t>.</a:t>
            </a:r>
            <a:r>
              <a:rPr lang="en-US" sz="2200" dirty="0" smtClean="0">
                <a:solidFill>
                  <a:srgbClr val="000000"/>
                </a:solidFill>
              </a:rPr>
              <a:t>725</a:t>
            </a:r>
            <a:r>
              <a:rPr lang="sr-Latn-CS" sz="2200" dirty="0" smtClean="0">
                <a:solidFill>
                  <a:srgbClr val="000000"/>
                </a:solidFill>
              </a:rPr>
              <a:t>.</a:t>
            </a:r>
            <a:r>
              <a:rPr lang="en-US" sz="2200" dirty="0" smtClean="0">
                <a:solidFill>
                  <a:srgbClr val="000000"/>
                </a:solidFill>
              </a:rPr>
              <a:t>727</a:t>
            </a:r>
            <a:r>
              <a:rPr lang="sr-Latn-CS" sz="2200" dirty="0" smtClean="0">
                <a:solidFill>
                  <a:srgbClr val="000000"/>
                </a:solidFill>
              </a:rPr>
              <a:t>,</a:t>
            </a:r>
            <a:r>
              <a:rPr lang="en-US" sz="2200" dirty="0" smtClean="0">
                <a:solidFill>
                  <a:srgbClr val="000000"/>
                </a:solidFill>
              </a:rPr>
              <a:t>7</a:t>
            </a:r>
            <a:r>
              <a:rPr lang="sr-Latn-CS" sz="2200" dirty="0" smtClean="0">
                <a:solidFill>
                  <a:srgbClr val="000000"/>
                </a:solidFill>
              </a:rPr>
              <a:t>0 </a:t>
            </a:r>
            <a:r>
              <a:rPr lang="x-none" sz="2200" smtClean="0">
                <a:solidFill>
                  <a:srgbClr val="000000"/>
                </a:solidFill>
              </a:rPr>
              <a:t>динара.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0" lvl="0" indent="0"/>
            <a:r>
              <a:rPr lang="sr-Cyrl-CS" sz="2200" b="1" dirty="0" smtClean="0">
                <a:solidFill>
                  <a:srgbClr val="FF0000"/>
                </a:solidFill>
              </a:rPr>
              <a:t> </a:t>
            </a:r>
            <a:r>
              <a:rPr lang="sr-Cyrl-CS" sz="2200" b="1" dirty="0" smtClean="0">
                <a:solidFill>
                  <a:srgbClr val="0000FF"/>
                </a:solidFill>
              </a:rPr>
              <a:t>Неп</a:t>
            </a:r>
            <a:r>
              <a:rPr lang="x-none" sz="2200" b="1" smtClean="0">
                <a:solidFill>
                  <a:srgbClr val="0000FF"/>
                </a:solidFill>
              </a:rPr>
              <a:t>орески приходи </a:t>
            </a:r>
            <a:r>
              <a:rPr lang="x-none" sz="2200" smtClean="0">
                <a:solidFill>
                  <a:srgbClr val="000000"/>
                </a:solidFill>
              </a:rPr>
              <a:t>су</a:t>
            </a:r>
            <a:r>
              <a:rPr lang="x-none" sz="2200" b="1" smtClean="0">
                <a:solidFill>
                  <a:srgbClr val="000000"/>
                </a:solidFill>
              </a:rPr>
              <a:t> </a:t>
            </a:r>
            <a:r>
              <a:rPr lang="x-none" sz="2200" smtClean="0">
                <a:solidFill>
                  <a:srgbClr val="000000"/>
                </a:solidFill>
              </a:rPr>
              <a:t>повећани  за </a:t>
            </a:r>
            <a:r>
              <a:rPr lang="sr-Latn-CS" sz="2200" dirty="0" smtClean="0">
                <a:solidFill>
                  <a:srgbClr val="000000"/>
                </a:solidFill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6</a:t>
            </a:r>
            <a:r>
              <a:rPr lang="sr-Latn-CS" sz="2200" dirty="0" smtClean="0">
                <a:solidFill>
                  <a:srgbClr val="000000"/>
                </a:solidFill>
              </a:rPr>
              <a:t>.</a:t>
            </a:r>
            <a:r>
              <a:rPr lang="en-US" sz="2200" dirty="0" smtClean="0">
                <a:solidFill>
                  <a:srgbClr val="000000"/>
                </a:solidFill>
              </a:rPr>
              <a:t>679</a:t>
            </a:r>
            <a:r>
              <a:rPr lang="sr-Latn-CS" sz="2200" dirty="0" smtClean="0">
                <a:solidFill>
                  <a:srgbClr val="000000"/>
                </a:solidFill>
              </a:rPr>
              <a:t>.18</a:t>
            </a:r>
            <a:r>
              <a:rPr lang="en-US" sz="2200" dirty="0" smtClean="0">
                <a:solidFill>
                  <a:srgbClr val="000000"/>
                </a:solidFill>
              </a:rPr>
              <a:t>4</a:t>
            </a:r>
            <a:r>
              <a:rPr lang="sr-Latn-CS" sz="2200" dirty="0" smtClean="0">
                <a:solidFill>
                  <a:srgbClr val="000000"/>
                </a:solidFill>
              </a:rPr>
              <a:t>,</a:t>
            </a:r>
            <a:r>
              <a:rPr lang="en-US" sz="2200" dirty="0" smtClean="0">
                <a:solidFill>
                  <a:srgbClr val="000000"/>
                </a:solidFill>
              </a:rPr>
              <a:t>30</a:t>
            </a:r>
            <a:r>
              <a:rPr lang="sr-Latn-CS" sz="2200" dirty="0" smtClean="0">
                <a:solidFill>
                  <a:srgbClr val="000000"/>
                </a:solidFill>
              </a:rPr>
              <a:t> </a:t>
            </a:r>
            <a:r>
              <a:rPr lang="x-none" sz="2200" smtClean="0">
                <a:solidFill>
                  <a:srgbClr val="000000"/>
                </a:solidFill>
              </a:rPr>
              <a:t>динара.</a:t>
            </a:r>
            <a:endParaRPr lang="sr-Latn-CS" sz="2200" dirty="0" smtClean="0">
              <a:solidFill>
                <a:srgbClr val="000000"/>
              </a:solidFill>
            </a:endParaRPr>
          </a:p>
          <a:p>
            <a:pPr marL="0" indent="0"/>
            <a:r>
              <a:rPr lang="sr-Cyrl-CS" sz="2200" b="1" dirty="0" smtClean="0">
                <a:solidFill>
                  <a:srgbClr val="0000FF"/>
                </a:solidFill>
              </a:rPr>
              <a:t>   </a:t>
            </a:r>
            <a:r>
              <a:rPr lang="x-none" sz="2200" b="1" smtClean="0">
                <a:solidFill>
                  <a:srgbClr val="0000FF"/>
                </a:solidFill>
              </a:rPr>
              <a:t>Примања од продаје нефинансијске имовине</a:t>
            </a:r>
            <a:r>
              <a:rPr lang="x-none" sz="2200" smtClean="0">
                <a:solidFill>
                  <a:srgbClr val="FF0000"/>
                </a:solidFill>
              </a:rPr>
              <a:t> </a:t>
            </a:r>
            <a:r>
              <a:rPr lang="x-none" sz="2200" smtClean="0"/>
              <a:t>су </a:t>
            </a:r>
            <a:r>
              <a:rPr lang="x-none" sz="2200" smtClean="0">
                <a:solidFill>
                  <a:srgbClr val="000000"/>
                </a:solidFill>
              </a:rPr>
              <a:t>повећани</a:t>
            </a:r>
            <a:r>
              <a:rPr lang="sr-Cyrl-CS" sz="2200" dirty="0" smtClean="0"/>
              <a:t> </a:t>
            </a:r>
            <a:r>
              <a:rPr lang="x-none" sz="2200" smtClean="0"/>
              <a:t>за </a:t>
            </a:r>
            <a:r>
              <a:rPr lang="en-US" sz="2200" dirty="0" smtClean="0"/>
              <a:t>1</a:t>
            </a:r>
            <a:r>
              <a:rPr lang="sr-Cyrl-CS" sz="2200" dirty="0" smtClean="0"/>
              <a:t>.</a:t>
            </a:r>
            <a:r>
              <a:rPr lang="en-US" sz="2200" dirty="0" smtClean="0"/>
              <a:t>8</a:t>
            </a:r>
            <a:r>
              <a:rPr lang="sr-Cyrl-CS" sz="2200" dirty="0" smtClean="0"/>
              <a:t>00.000,00</a:t>
            </a:r>
            <a:r>
              <a:rPr lang="x-none" sz="2200" smtClean="0"/>
              <a:t> динара.</a:t>
            </a:r>
            <a:endParaRPr lang="en-US" sz="2200" dirty="0" smtClean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56" y="2597463"/>
            <a:ext cx="68516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000" dirty="0" smtClean="0"/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3071810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x-none" sz="1600" dirty="0"/>
              <a:t>	</a:t>
            </a:r>
            <a:r>
              <a:rPr lang="x-none" sz="1700" dirty="0"/>
              <a:t>Буџет мора бити у равнотежи, што значи да расходи морају одговарати приходима. Укупни планирани расходи и издаци </a:t>
            </a:r>
            <a:r>
              <a:rPr lang="x-none" sz="1700"/>
              <a:t>у </a:t>
            </a:r>
            <a:r>
              <a:rPr lang="x-none" sz="1700" smtClean="0"/>
              <a:t>20</a:t>
            </a:r>
            <a:r>
              <a:rPr lang="sr-Cyrl-CS" sz="1700" dirty="0" smtClean="0"/>
              <a:t>2</a:t>
            </a:r>
            <a:r>
              <a:rPr lang="en-US" sz="1700" dirty="0" smtClean="0"/>
              <a:t>4</a:t>
            </a:r>
            <a:r>
              <a:rPr lang="x-none" sz="1700" smtClean="0"/>
              <a:t>. </a:t>
            </a:r>
            <a:r>
              <a:rPr lang="x-none" sz="1700" dirty="0"/>
              <a:t>години из буџета износе: </a:t>
            </a:r>
          </a:p>
          <a:p>
            <a:endParaRPr lang="x-none" sz="1600" dirty="0"/>
          </a:p>
          <a:p>
            <a:endParaRPr lang="x-none" sz="1600" dirty="0"/>
          </a:p>
          <a:p>
            <a:endParaRPr lang="x-none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x-none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</a:t>
            </a:r>
            <a:r>
              <a:rPr lang="x-none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ИЗДАЦИ</a:t>
            </a:r>
            <a:r>
              <a:rPr lang="x-none" sz="1700" dirty="0"/>
              <a:t> представљају трошкове изградње или инвестиционог одржавања већ постојећих објеката, набавку земљишта, машина и опрeме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И ИЗДАЦИ </a:t>
            </a:r>
            <a:r>
              <a:rPr lang="x-none" sz="1700" dirty="0"/>
              <a:t>морају се исказивати на законом прописан начин, односно морају се исказивати: по </a:t>
            </a:r>
            <a:r>
              <a:rPr lang="x-none" sz="1700" i="1" dirty="0"/>
              <a:t>програмима</a:t>
            </a:r>
            <a:r>
              <a:rPr lang="x-none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x-none" sz="1700" i="1" dirty="0"/>
              <a:t>основној намени </a:t>
            </a:r>
            <a:r>
              <a:rPr lang="x-none" sz="1700" dirty="0"/>
              <a:t>која показује за коју врсту трошка се средства издвајају; по </a:t>
            </a:r>
            <a:r>
              <a:rPr lang="x-none" sz="1700" i="1" dirty="0"/>
              <a:t>функцији</a:t>
            </a:r>
            <a:r>
              <a:rPr lang="x-none" sz="1700" dirty="0"/>
              <a:t> која показује функционалну намену за одређену област и по </a:t>
            </a:r>
            <a:r>
              <a:rPr lang="x-none" sz="1700" i="1" dirty="0"/>
              <a:t>корисницима буџета </a:t>
            </a:r>
            <a:r>
              <a:rPr lang="x-none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651</a:t>
            </a:r>
            <a:r>
              <a:rPr lang="sr-Cyrl-CS" b="1" dirty="0" smtClean="0"/>
              <a:t> </a:t>
            </a:r>
            <a:r>
              <a:rPr lang="x-none" b="1" smtClean="0"/>
              <a:t>мили</a:t>
            </a:r>
            <a:r>
              <a:rPr lang="sr-Cyrl-CS" b="1" dirty="0" smtClean="0"/>
              <a:t>она</a:t>
            </a:r>
            <a:r>
              <a:rPr lang="x-none" b="1" smtClean="0"/>
              <a:t> </a:t>
            </a:r>
            <a:r>
              <a:rPr lang="x-none" b="1" dirty="0"/>
              <a:t>динара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расхода и издатака буџета </a:t>
            </a:r>
            <a:r>
              <a:rPr lang="x-none" sz="3000" b="1"/>
              <a:t>за </a:t>
            </a:r>
            <a:r>
              <a:rPr lang="x-none" sz="3000" b="1" smtClean="0"/>
              <a:t>20</a:t>
            </a:r>
            <a:r>
              <a:rPr lang="sr-Cyrl-CS" sz="3000" b="1" dirty="0" smtClean="0"/>
              <a:t>2</a:t>
            </a:r>
            <a:r>
              <a:rPr lang="en-US" sz="3000" b="1" dirty="0" smtClean="0"/>
              <a:t>4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3200" b="1" dirty="0"/>
              <a:t>Структура планираних расхода и издатака буџета</a:t>
            </a:r>
            <a:r>
              <a:rPr lang="x-none" b="1" dirty="0"/>
              <a:t> </a:t>
            </a:r>
            <a:r>
              <a:rPr lang="x-none" sz="3200" b="1"/>
              <a:t>за </a:t>
            </a:r>
            <a:r>
              <a:rPr lang="x-none" sz="3200" b="1" smtClean="0"/>
              <a:t>20</a:t>
            </a:r>
            <a:r>
              <a:rPr lang="sr-Latn-CS" sz="3200" b="1" dirty="0" smtClean="0"/>
              <a:t>2</a:t>
            </a:r>
            <a:r>
              <a:rPr lang="sr-Cyrl-CS" sz="3200" b="1" dirty="0" smtClean="0"/>
              <a:t>4</a:t>
            </a:r>
            <a:r>
              <a:rPr lang="x-none" sz="3200" b="1" smtClean="0"/>
              <a:t>. </a:t>
            </a:r>
            <a:r>
              <a:rPr lang="x-none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1481137" y="1490663"/>
          <a:ext cx="6181725" cy="3876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x-none" sz="2800" dirty="0"/>
              <a:t>Шта се променило у односу </a:t>
            </a:r>
            <a:r>
              <a:rPr lang="x-none" sz="2800"/>
              <a:t>на </a:t>
            </a:r>
            <a:r>
              <a:rPr lang="sr-Cyrl-CS" sz="2800" dirty="0" smtClean="0"/>
              <a:t>2024</a:t>
            </a:r>
            <a:r>
              <a:rPr lang="x-none" sz="2800" smtClean="0"/>
              <a:t>. </a:t>
            </a:r>
            <a:r>
              <a:rPr lang="x-none" sz="2800" dirty="0"/>
              <a:t>годину?</a:t>
            </a:r>
            <a:endParaRPr lang="x-none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x-none" sz="2000" dirty="0">
                <a:solidFill>
                  <a:srgbClr val="0000FF"/>
                </a:solidFill>
              </a:rPr>
              <a:t>Укупни трошкови наше општине </a:t>
            </a:r>
            <a:r>
              <a:rPr lang="x-none" sz="2000">
                <a:solidFill>
                  <a:srgbClr val="0000FF"/>
                </a:solidFill>
              </a:rPr>
              <a:t>у </a:t>
            </a:r>
            <a:r>
              <a:rPr lang="x-none" sz="2000" smtClean="0">
                <a:solidFill>
                  <a:srgbClr val="0000FF"/>
                </a:solidFill>
              </a:rPr>
              <a:t>20</a:t>
            </a:r>
            <a:r>
              <a:rPr lang="sr-Cyrl-CS" sz="2000" dirty="0" smtClean="0">
                <a:solidFill>
                  <a:srgbClr val="0000FF"/>
                </a:solidFill>
              </a:rPr>
              <a:t>24</a:t>
            </a:r>
            <a:r>
              <a:rPr lang="x-none" sz="2000" smtClean="0">
                <a:solidFill>
                  <a:srgbClr val="0000FF"/>
                </a:solidFill>
              </a:rPr>
              <a:t>. </a:t>
            </a:r>
            <a:r>
              <a:rPr lang="x-none" sz="2000" dirty="0">
                <a:solidFill>
                  <a:srgbClr val="0000FF"/>
                </a:solidFill>
              </a:rPr>
              <a:t>години су </a:t>
            </a:r>
            <a:r>
              <a:rPr lang="x-none" sz="2000">
                <a:solidFill>
                  <a:srgbClr val="0000FF"/>
                </a:solidFill>
              </a:rPr>
              <a:t>се </a:t>
            </a:r>
            <a:r>
              <a:rPr lang="sr-Cyrl-CS" sz="2000" b="1" dirty="0" smtClean="0">
                <a:solidFill>
                  <a:srgbClr val="0000FF"/>
                </a:solidFill>
              </a:rPr>
              <a:t>повећали </a:t>
            </a:r>
            <a:r>
              <a:rPr lang="x-none" sz="2000" smtClean="0">
                <a:solidFill>
                  <a:srgbClr val="0000FF"/>
                </a:solidFill>
              </a:rPr>
              <a:t>у </a:t>
            </a:r>
            <a:r>
              <a:rPr lang="x-none" sz="2000" dirty="0">
                <a:solidFill>
                  <a:srgbClr val="0000FF"/>
                </a:solidFill>
              </a:rPr>
              <a:t>односу на последњу измену Одлуке о буџету </a:t>
            </a:r>
            <a:r>
              <a:rPr lang="x-none" sz="2000">
                <a:solidFill>
                  <a:srgbClr val="0000FF"/>
                </a:solidFill>
              </a:rPr>
              <a:t>за </a:t>
            </a:r>
            <a:r>
              <a:rPr lang="x-none" sz="2000" smtClean="0">
                <a:solidFill>
                  <a:srgbClr val="0000FF"/>
                </a:solidFill>
              </a:rPr>
              <a:t>20</a:t>
            </a:r>
            <a:r>
              <a:rPr lang="sr-Cyrl-CS" sz="2000" dirty="0" smtClean="0">
                <a:solidFill>
                  <a:srgbClr val="0000FF"/>
                </a:solidFill>
              </a:rPr>
              <a:t>23.</a:t>
            </a:r>
            <a:r>
              <a:rPr lang="x-none" sz="2000" smtClean="0">
                <a:solidFill>
                  <a:srgbClr val="0000FF"/>
                </a:solidFill>
              </a:rPr>
              <a:t> </a:t>
            </a:r>
            <a:r>
              <a:rPr lang="x-none" sz="2000" dirty="0">
                <a:solidFill>
                  <a:srgbClr val="0000FF"/>
                </a:solidFill>
              </a:rPr>
              <a:t>годину </a:t>
            </a:r>
            <a:r>
              <a:rPr lang="x-none" sz="2000">
                <a:solidFill>
                  <a:srgbClr val="0000FF"/>
                </a:solidFill>
              </a:rPr>
              <a:t>за </a:t>
            </a:r>
            <a:r>
              <a:rPr lang="en-US" sz="2000" b="1" dirty="0" smtClean="0">
                <a:solidFill>
                  <a:srgbClr val="FF0000"/>
                </a:solidFill>
              </a:rPr>
              <a:t>68</a:t>
            </a:r>
            <a:r>
              <a:rPr lang="sr-Latn-CS" sz="2000" b="1" dirty="0" smtClean="0">
                <a:solidFill>
                  <a:srgbClr val="FF0000"/>
                </a:solidFill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</a:rPr>
              <a:t>725</a:t>
            </a:r>
            <a:r>
              <a:rPr lang="sr-Latn-CS" sz="2000" b="1" dirty="0" smtClean="0">
                <a:solidFill>
                  <a:srgbClr val="FF0000"/>
                </a:solidFill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</a:rPr>
              <a:t>7</a:t>
            </a:r>
            <a:r>
              <a:rPr lang="sr-Latn-CS" sz="2000" b="1" dirty="0" smtClean="0">
                <a:solidFill>
                  <a:srgbClr val="FF0000"/>
                </a:solidFill>
              </a:rPr>
              <a:t>27,</a:t>
            </a:r>
            <a:r>
              <a:rPr lang="en-US" sz="2000" b="1" dirty="0" smtClean="0">
                <a:solidFill>
                  <a:srgbClr val="FF0000"/>
                </a:solidFill>
              </a:rPr>
              <a:t>7</a:t>
            </a:r>
            <a:r>
              <a:rPr lang="sr-Latn-CS" sz="2000" b="1" dirty="0" smtClean="0">
                <a:solidFill>
                  <a:srgbClr val="FF0000"/>
                </a:solidFill>
              </a:rPr>
              <a:t>0</a:t>
            </a:r>
            <a:r>
              <a:rPr lang="sr-Cyrl-CS" sz="2000" b="1" dirty="0" smtClean="0">
                <a:solidFill>
                  <a:srgbClr val="0000FF"/>
                </a:solidFill>
              </a:rPr>
              <a:t> </a:t>
            </a:r>
            <a:r>
              <a:rPr lang="x-none" sz="2000" smtClean="0">
                <a:solidFill>
                  <a:srgbClr val="0000FF"/>
                </a:solidFill>
              </a:rPr>
              <a:t> динара</a:t>
            </a:r>
            <a:r>
              <a:rPr lang="sr-Cyrl-CS" sz="2000" dirty="0" smtClean="0">
                <a:solidFill>
                  <a:srgbClr val="0000FF"/>
                </a:solidFill>
              </a:rPr>
              <a:t>.</a:t>
            </a:r>
            <a:endParaRPr lang="en-US" sz="2000" dirty="0">
              <a:solidFill>
                <a:srgbClr val="0000FF"/>
              </a:solidFill>
            </a:endParaRPr>
          </a:p>
          <a:p>
            <a:pPr marL="28575" indent="0" eaLnBrk="1" hangingPunct="1">
              <a:buFontTx/>
              <a:buNone/>
            </a:pPr>
            <a:endParaRPr lang="x-none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69925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x-none" sz="1700" b="1" smtClean="0">
                <a:solidFill>
                  <a:srgbClr val="FF0000"/>
                </a:solidFill>
                <a:cs typeface="Arial" pitchFamily="34" charset="0"/>
              </a:rPr>
              <a:t>Расходи за социјалну заштиту</a:t>
            </a:r>
            <a:r>
              <a:rPr lang="x-none" sz="170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x-none" sz="1700" smtClean="0">
                <a:solidFill>
                  <a:srgbClr val="000000"/>
                </a:solidFill>
              </a:rPr>
              <a:t>су </a:t>
            </a:r>
            <a:r>
              <a:rPr lang="sr-Cyrl-CS" sz="1700" dirty="0" smtClean="0">
                <a:solidFill>
                  <a:srgbClr val="000000"/>
                </a:solidFill>
              </a:rPr>
              <a:t>смањени</a:t>
            </a:r>
            <a:r>
              <a:rPr lang="x-none" sz="1700" smtClean="0">
                <a:solidFill>
                  <a:srgbClr val="000000"/>
                </a:solidFill>
              </a:rPr>
              <a:t> за </a:t>
            </a:r>
            <a:r>
              <a:rPr lang="sr-Cyrl-CS" sz="1700" dirty="0" smtClean="0">
                <a:solidFill>
                  <a:srgbClr val="000000"/>
                </a:solidFill>
              </a:rPr>
              <a:t>3.984.487,48</a:t>
            </a:r>
            <a:r>
              <a:rPr lang="x-none" sz="1700" smtClean="0">
                <a:solidFill>
                  <a:srgbClr val="000000"/>
                </a:solidFill>
              </a:rPr>
              <a:t> динара</a:t>
            </a:r>
            <a:endParaRPr lang="sr-Cyrl-CS" sz="17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sr-Cyrl-CS" sz="1700" dirty="0" smtClean="0"/>
          </a:p>
          <a:p>
            <a:pPr>
              <a:defRPr/>
            </a:pPr>
            <a:endParaRPr lang="sr-Cyrl-CS" sz="17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sr-Cyrl-CS" altLang="en-US" sz="1700" dirty="0" smtClean="0"/>
          </a:p>
          <a:p>
            <a:pPr>
              <a:defRPr/>
            </a:pPr>
            <a:endParaRPr lang="x-none" altLang="en-US" sz="1700" smtClean="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34" y="4286257"/>
            <a:ext cx="6858048" cy="135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x-none" sz="1700" b="1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Расходи за запослене </a:t>
            </a:r>
            <a:r>
              <a:rPr lang="x-none" sz="1700" dirty="0">
                <a:latin typeface="+mn-lt"/>
                <a:cs typeface="Arial" panose="020B0604020202020204" pitchFamily="34" charset="0"/>
              </a:rPr>
              <a:t>су </a:t>
            </a:r>
            <a:r>
              <a:rPr lang="x-none" sz="1700" dirty="0">
                <a:latin typeface="+mn-lt"/>
              </a:rPr>
              <a:t>повећани су </a:t>
            </a:r>
            <a:r>
              <a:rPr lang="x-none" sz="1700">
                <a:latin typeface="+mn-lt"/>
              </a:rPr>
              <a:t>за </a:t>
            </a:r>
            <a:r>
              <a:rPr lang="sr-Cyrl-CS" sz="1700" dirty="0" smtClean="0">
                <a:latin typeface="+mn-lt"/>
              </a:rPr>
              <a:t>11.324.743,22</a:t>
            </a:r>
            <a:r>
              <a:rPr lang="x-none" sz="1700" smtClean="0">
                <a:latin typeface="+mn-lt"/>
              </a:rPr>
              <a:t> динара;</a:t>
            </a:r>
            <a:endParaRPr lang="en-US" sz="1700" b="1" dirty="0" smtClean="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Дотације и трансфери </a:t>
            </a:r>
            <a:r>
              <a:rPr lang="x-none" sz="1700" smtClean="0">
                <a:latin typeface="+mn-lt"/>
              </a:rPr>
              <a:t>су повећани за </a:t>
            </a:r>
            <a:r>
              <a:rPr lang="sr-Cyrl-CS" sz="1700" dirty="0" smtClean="0">
                <a:latin typeface="+mn-lt"/>
              </a:rPr>
              <a:t>5.000.000,00</a:t>
            </a:r>
            <a:r>
              <a:rPr lang="x-none" sz="1700" smtClean="0">
                <a:latin typeface="+mn-lt"/>
              </a:rPr>
              <a:t> динара</a:t>
            </a:r>
            <a:r>
              <a:rPr lang="x-none" sz="1700" b="1" smtClean="0">
                <a:latin typeface="+mn-lt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Капитални издаци </a:t>
            </a:r>
            <a:r>
              <a:rPr lang="x-none" sz="1700" smtClean="0"/>
              <a:t>су</a:t>
            </a: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CS" sz="1700" dirty="0" smtClean="0"/>
              <a:t>повећани</a:t>
            </a:r>
            <a:r>
              <a:rPr lang="x-none" sz="1700" smtClean="0"/>
              <a:t> </a:t>
            </a:r>
            <a:r>
              <a:rPr lang="x-none" sz="1700" smtClean="0">
                <a:cs typeface="Arial" panose="020B0604020202020204" pitchFamily="34" charset="0"/>
              </a:rPr>
              <a:t>за </a:t>
            </a:r>
            <a:r>
              <a:rPr lang="en-US" dirty="0" smtClean="0"/>
              <a:t>11</a:t>
            </a:r>
            <a:r>
              <a:rPr lang="sr-Cyrl-BA" dirty="0" smtClean="0"/>
              <a:t>.</a:t>
            </a:r>
            <a:r>
              <a:rPr lang="en-US" dirty="0" smtClean="0"/>
              <a:t>260</a:t>
            </a:r>
            <a:r>
              <a:rPr lang="sr-Cyrl-BA" dirty="0" smtClean="0"/>
              <a:t>.</a:t>
            </a:r>
            <a:r>
              <a:rPr lang="en-US" dirty="0" smtClean="0"/>
              <a:t>686.87</a:t>
            </a:r>
            <a:r>
              <a:rPr lang="x-none" smtClean="0">
                <a:cs typeface="Arial" panose="020B0604020202020204" pitchFamily="34" charset="0"/>
              </a:rPr>
              <a:t> </a:t>
            </a:r>
            <a:r>
              <a:rPr lang="x-none" sz="1700" smtClean="0">
                <a:cs typeface="Arial" panose="020B0604020202020204" pitchFamily="34" charset="0"/>
              </a:rPr>
              <a:t>динара</a:t>
            </a:r>
            <a:endParaRPr lang="sr-Cyrl-C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CS" sz="1700" b="1" dirty="0" smtClean="0">
                <a:solidFill>
                  <a:srgbClr val="0000FF"/>
                </a:solidFill>
              </a:rPr>
              <a:t>Отплата камата </a:t>
            </a:r>
            <a:r>
              <a:rPr lang="sr-Cyrl-CS" sz="1700" dirty="0" smtClean="0"/>
              <a:t>је увећана за 1.040.000,00 динара</a:t>
            </a:r>
          </a:p>
          <a:p>
            <a:pPr>
              <a:buFont typeface="Arial" panose="020B0604020202020204" pitchFamily="34" charset="0"/>
              <a:buChar char="•"/>
            </a:pPr>
            <a:endParaRPr lang="sr-Cyrl-C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r-Cyrl-C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x-none" altLang="en-US" sz="1700" smtClean="0">
              <a:latin typeface="+mn-lt"/>
              <a:cs typeface="Arial" panose="020B0604020202020204" pitchFamily="34" charset="0"/>
            </a:endParaRPr>
          </a:p>
          <a:p>
            <a:endParaRPr 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x-non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xmlns="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1730198"/>
              </p:ext>
            </p:extLst>
          </p:nvPr>
        </p:nvGraphicFramePr>
        <p:xfrm>
          <a:off x="91846" y="767322"/>
          <a:ext cx="8960308" cy="547912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xmlns="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xmlns="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Средства из Одлуке о буџету </a:t>
                      </a:r>
                      <a:r>
                        <a:rPr lang="x-none" sz="1200"/>
                        <a:t>за </a:t>
                      </a:r>
                      <a:r>
                        <a:rPr lang="x-none" sz="1200" smtClean="0"/>
                        <a:t>20</a:t>
                      </a:r>
                      <a:r>
                        <a:rPr lang="sr-Cyrl-CS" sz="1200" dirty="0" smtClean="0"/>
                        <a:t>21</a:t>
                      </a:r>
                      <a:r>
                        <a:rPr lang="x-none" sz="1200" smtClean="0"/>
                        <a:t>. </a:t>
                      </a:r>
                      <a:r>
                        <a:rPr lang="x-none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x-none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12,164,152.</a:t>
                      </a:r>
                      <a:r>
                        <a:rPr lang="sr-Cyrl-BA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82,361,184.76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12.65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2,000,000.00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6,120,000.00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21,451,152.00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45616700"/>
                  </a:ext>
                </a:extLst>
              </a:tr>
              <a:tr h="272806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64,580,602.51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9.92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83,589,820.75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55,000,000.00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19,730,000.00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32,729,825.38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15,405,000.00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37,673,229.40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21,850,000.00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712639953"/>
                  </a:ext>
                </a:extLst>
              </a:tr>
              <a:tr h="314621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161,983,201.56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24.88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27,756,379.69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17. </a:t>
                      </a:r>
                      <a:r>
                        <a:rPr lang="x-none" sz="1200"/>
                        <a:t>Енергетска </a:t>
                      </a:r>
                      <a:r>
                        <a:rPr lang="x-none" sz="1200" smtClean="0"/>
                        <a:t>ефикасност </a:t>
                      </a:r>
                      <a:r>
                        <a:rPr lang="x-none" sz="1200" dirty="0"/>
                        <a:t>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6,364,737.29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19978124"/>
                  </a:ext>
                </a:extLst>
              </a:tr>
              <a:tr h="152353">
                <a:tc>
                  <a:txBody>
                    <a:bodyPr/>
                    <a:lstStyle/>
                    <a:p>
                      <a:r>
                        <a:rPr lang="x-none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651,029,286.01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400" b="1" dirty="0" smtClean="0"/>
                        <a:t>100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Documents and Settings\mpopovic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28604"/>
            <a:ext cx="3314700" cy="1785950"/>
          </a:xfrm>
          <a:prstGeom prst="rect">
            <a:avLst/>
          </a:prstGeom>
          <a:noFill/>
        </p:spPr>
      </p:pic>
      <p:pic>
        <p:nvPicPr>
          <p:cNvPr id="1027" name="Picture 3" descr="C:\Documents and Settings\mpopovic\Desktop\Srednja-škola-Nikola-Tesla-Batočin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57166"/>
            <a:ext cx="3786214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8" name="Picture 4" descr="C:\Documents and Settings\mpopovic\Desktop\44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3286124"/>
            <a:ext cx="4000528" cy="2997000"/>
          </a:xfrm>
          <a:prstGeom prst="rect">
            <a:avLst/>
          </a:prstGeom>
          <a:noFill/>
        </p:spPr>
      </p:pic>
      <p:pic>
        <p:nvPicPr>
          <p:cNvPr id="1029" name="Picture 5" descr="C:\Documents and Settings\mpopovic\Desktop\Opstin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137149">
            <a:off x="4626241" y="4460556"/>
            <a:ext cx="3973265" cy="2140460"/>
          </a:xfrm>
          <a:prstGeom prst="rect">
            <a:avLst/>
          </a:prstGeom>
          <a:noFill/>
        </p:spPr>
      </p:pic>
      <p:pic>
        <p:nvPicPr>
          <p:cNvPr id="1030" name="Picture 6" descr="C:\Documents and Settings\mpopovic\Desktop\skol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2714620"/>
            <a:ext cx="2943212" cy="1714513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x-none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00100" y="1285860"/>
          <a:ext cx="730567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928662" y="1214422"/>
          <a:ext cx="7353327" cy="4972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7453060"/>
              </p:ext>
            </p:extLst>
          </p:nvPr>
        </p:nvGraphicFramePr>
        <p:xfrm>
          <a:off x="857224" y="1357298"/>
          <a:ext cx="7560840" cy="4197832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6955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5577"/>
                <a:gridCol w="7525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313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Latn-CS" sz="1500" dirty="0" smtClean="0">
                          <a:effectLst/>
                        </a:rPr>
                        <a:t>2</a:t>
                      </a:r>
                      <a:r>
                        <a:rPr lang="sr-Cyrl-BA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Cyrl-BA" sz="1500" dirty="0" smtClean="0">
                          <a:effectLst/>
                        </a:rPr>
                        <a:t>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BA" sz="1500" dirty="0" smtClean="0">
                          <a:effectLst/>
                        </a:rPr>
                        <a:t>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зелене пијаце у Баточини</a:t>
                      </a:r>
                      <a:endParaRPr lang="en-US" sz="105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Обезбеђивање јавног градског и приградског превоза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набавка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аутобуса</a:t>
                      </a:r>
                      <a:endParaRPr lang="en-US" sz="105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10,000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Пиротске улице у Баточини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100" dirty="0" smtClean="0"/>
                        <a:t>3,000</a:t>
                      </a:r>
                      <a:endParaRPr lang="en-US" sz="11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улице Југ Богданове у Баточини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2.000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улице Капетана Коче Анђелковића у Баточини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4,800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улице Вука Караџића - Калиготић у Брзану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20,000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22,500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дела улице Светозара Марковића у Баточини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2,500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Изградња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новог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крака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водовода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селу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Брзан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ради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прикључка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истуреног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одељења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основне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школе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Брзану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5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 smtClean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Рехабилтација општинских путева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3.000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x-none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x-none" sz="2800" dirty="0"/>
              <a:t>Најважнији пројекти 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xmlns="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48133880"/>
              </p:ext>
            </p:extLst>
          </p:nvPr>
        </p:nvGraphicFramePr>
        <p:xfrm>
          <a:off x="457200" y="1340768"/>
          <a:ext cx="7751203" cy="367613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Cyrl-BA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Cyrl-BA" sz="1500" dirty="0" smtClean="0">
                          <a:effectLst/>
                        </a:rPr>
                        <a:t>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BA" sz="1500" dirty="0" smtClean="0">
                          <a:effectLst/>
                        </a:rPr>
                        <a:t>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зелене пијаце у Баточини</a:t>
                      </a:r>
                      <a:endParaRPr lang="en-US" sz="105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Обезбеђивање јавног градског и приградског превоза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набавка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аутобуса</a:t>
                      </a:r>
                      <a:endParaRPr lang="en-US" sz="105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10,000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Пиротске улице у Баточини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100" dirty="0" smtClean="0"/>
                        <a:t>3,000</a:t>
                      </a:r>
                      <a:endParaRPr lang="en-US" sz="11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22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улице Југ Богданове у Баточини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2.000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улице Капетана Коче Анђелковића у Баточини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4,800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улице Вука Караџића - Калиготић у Брзану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20,000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22,500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дела улице Светозара Марковића у Баточини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2,500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Изградња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новог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крака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водовода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селу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Брзан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ради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прикључка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истуреног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одељења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основне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школе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10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Брзану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5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050" dirty="0" smtClean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Рехабилтација општинских путева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3.000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x-none" dirty="0"/>
          </a:p>
          <a:p>
            <a:pPr marL="0" indent="0" algn="just">
              <a:buNone/>
            </a:pPr>
            <a:r>
              <a:rPr lang="x-none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x-none" dirty="0"/>
          </a:p>
          <a:p>
            <a:pPr marL="0" indent="0" algn="just">
              <a:buNone/>
            </a:pPr>
            <a:r>
              <a:rPr lang="sr-Cyrl-CS" dirty="0" smtClean="0"/>
              <a:t>	</a:t>
            </a:r>
            <a:r>
              <a:rPr lang="x-none" smtClean="0"/>
              <a:t>Уколико </a:t>
            </a:r>
            <a:r>
              <a:rPr lang="x-none" dirty="0"/>
              <a:t>сте заинтересовани да сагледате у целини Одлуку о буџету </a:t>
            </a:r>
            <a:r>
              <a:rPr lang="x-none"/>
              <a:t>општине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sr-Cyrl-BA" dirty="0" smtClean="0"/>
              <a:t>4</a:t>
            </a:r>
            <a:r>
              <a:rPr lang="x-none" smtClean="0"/>
              <a:t>. </a:t>
            </a:r>
            <a:r>
              <a:rPr lang="x-none" dirty="0"/>
              <a:t>годину, исту можете преузети на следећем </a:t>
            </a:r>
            <a:r>
              <a:rPr lang="x-none"/>
              <a:t>линку </a:t>
            </a:r>
            <a:r>
              <a:rPr lang="sr-Cyrl-CS" dirty="0" smtClean="0"/>
              <a:t>званичне </a:t>
            </a:r>
            <a:r>
              <a:rPr lang="x-none" smtClean="0"/>
              <a:t>интернет </a:t>
            </a:r>
            <a:r>
              <a:rPr lang="x-none"/>
              <a:t>странице </a:t>
            </a:r>
            <a:r>
              <a:rPr lang="sr-Cyrl-CS" dirty="0" smtClean="0"/>
              <a:t>општине Баточина</a:t>
            </a:r>
            <a:r>
              <a:rPr lang="x-none" smtClean="0"/>
              <a:t>: </a:t>
            </a:r>
            <a:r>
              <a:rPr lang="en-US" dirty="0" err="1" smtClean="0">
                <a:hlinkClick r:id="rId2"/>
              </a:rPr>
              <a:t>http://www.sobatocina.org.rs/budzet.html</a:t>
            </a:r>
            <a:r>
              <a:rPr lang="x-none" smtClean="0">
                <a:solidFill>
                  <a:srgbClr val="FF0000"/>
                </a:solidFill>
              </a:rPr>
              <a:t> 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x-none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Како настаје буџет општине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x-none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x-none" dirty="0"/>
              <a:t>Ко учествује у буџетском процесу</a:t>
            </a:r>
            <a:r>
              <a:rPr lang="en-US" dirty="0"/>
              <a:t>?</a:t>
            </a:r>
            <a:endParaRPr lang="x-none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x-none" dirty="0"/>
              <a:t>На основу чега се доноси буџет</a:t>
            </a:r>
            <a:r>
              <a:rPr lang="en-US" dirty="0"/>
              <a:t>?</a:t>
            </a:r>
            <a:endParaRPr lang="x-none" dirty="0"/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Структура планираних прихода и примања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BA" dirty="0" smtClean="0"/>
              <a:t>4</a:t>
            </a:r>
            <a:r>
              <a:rPr lang="x-none" smtClean="0"/>
              <a:t>. </a:t>
            </a:r>
            <a:r>
              <a:rPr lang="x-none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sr-Cyrl-BA" dirty="0" smtClean="0"/>
              <a:t>3</a:t>
            </a:r>
            <a:r>
              <a:rPr lang="x-none" smtClean="0"/>
              <a:t>. </a:t>
            </a:r>
            <a:r>
              <a:rPr lang="x-none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На шта се троше јавна средства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Структура планираних расхода и издатака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BA" dirty="0" smtClean="0"/>
              <a:t>4</a:t>
            </a:r>
            <a:r>
              <a:rPr lang="x-none" smtClean="0"/>
              <a:t>. </a:t>
            </a:r>
            <a:r>
              <a:rPr lang="x-none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sr-Cyrl-BA" dirty="0" smtClean="0"/>
              <a:t>3</a:t>
            </a:r>
            <a:r>
              <a:rPr lang="x-none" smtClean="0"/>
              <a:t>. </a:t>
            </a:r>
            <a:r>
              <a:rPr lang="x-none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Најважнији пројекти 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/>
              <a:t>	</a:t>
            </a:r>
            <a:r>
              <a:rPr lang="x-none" b="1" dirty="0"/>
              <a:t>Драги суграђани и </a:t>
            </a:r>
            <a:r>
              <a:rPr lang="x-none" b="1" dirty="0" err="1"/>
              <a:t>суграђанке</a:t>
            </a:r>
            <a:r>
              <a:rPr lang="x-none" b="1" dirty="0"/>
              <a:t>,</a:t>
            </a:r>
          </a:p>
          <a:p>
            <a:endParaRPr lang="en-US" dirty="0"/>
          </a:p>
          <a:p>
            <a:pPr algn="just"/>
            <a:r>
              <a:rPr lang="x-none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x-none" dirty="0"/>
              <a:t>	Грађански буџет представља сажет и јасан приказ Одлуке о буџету </a:t>
            </a:r>
            <a:r>
              <a:rPr lang="x-none"/>
              <a:t>општине</a:t>
            </a:r>
            <a:r>
              <a:rPr lang="x-none">
                <a:solidFill>
                  <a:srgbClr val="FF0000"/>
                </a:solidFill>
              </a:rPr>
              <a:t>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BA" dirty="0" smtClean="0"/>
              <a:t>4</a:t>
            </a:r>
            <a:r>
              <a:rPr lang="x-none" smtClean="0"/>
              <a:t>. </a:t>
            </a:r>
            <a:r>
              <a:rPr lang="x-none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x-none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x-none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у </a:t>
            </a:r>
            <a:r>
              <a:rPr lang="ru-RU" dirty="0"/>
              <a:t>заједничком постављању циљева, дефинисању приоритета и планирању развоја наше општине.</a:t>
            </a:r>
            <a:endParaRPr lang="x-none" dirty="0"/>
          </a:p>
          <a:p>
            <a:pPr algn="r"/>
            <a:r>
              <a:rPr lang="sr-Cyrl-BA" dirty="0" smtClean="0"/>
              <a:t>Дејан Аранђеловић</a:t>
            </a:r>
            <a:endParaRPr lang="x-none" dirty="0"/>
          </a:p>
          <a:p>
            <a:pPr algn="r"/>
            <a:r>
              <a:rPr lang="x-none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0510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x-none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240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Народна библиотека «Вук Караџић»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Културни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«Доситеј Обрадовић»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Предшколска </a:t>
            </a:r>
            <a:r>
              <a:rPr lang="ru-RU" altLang="en-US" sz="1700" dirty="0" smtClean="0">
                <a:cs typeface="Calibri" panose="020F0502020204030204" pitchFamily="34" charset="0"/>
              </a:rPr>
              <a:t>установа «Полетарац»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Дом здравља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</a:t>
            </a:r>
            <a:r>
              <a:rPr lang="ru-RU" altLang="en-US" sz="1700" dirty="0">
                <a:cs typeface="Calibri" panose="020F0502020204030204" pitchFamily="34" charset="0"/>
              </a:rPr>
              <a:t>за социјални </a:t>
            </a:r>
            <a:r>
              <a:rPr lang="ru-RU" altLang="en-US" sz="1700" dirty="0" smtClean="0">
                <a:cs typeface="Calibri" panose="020F0502020204030204" pitchFamily="34" charset="0"/>
              </a:rPr>
              <a:t>рад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x-none" sz="3000" b="1" dirty="0"/>
              <a:t>Како настаје буџет 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z="1700" b="1" dirty="0"/>
              <a:t>БУЏЕТ </a:t>
            </a:r>
            <a:r>
              <a:rPr lang="x-none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Приликом дефинисања овог, за </a:t>
            </a:r>
            <a:r>
              <a:rPr lang="x-none" sz="1700"/>
              <a:t>општину </a:t>
            </a:r>
            <a:r>
              <a:rPr lang="sr-Cyrl-CS" sz="1700" dirty="0" smtClean="0"/>
              <a:t>Баточина</a:t>
            </a:r>
            <a:r>
              <a:rPr lang="x-none" sz="1700" smtClean="0"/>
              <a:t> </a:t>
            </a:r>
            <a:r>
              <a:rPr lang="x-none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2061442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smtClean="0"/>
              <a:t>Јавн</a:t>
            </a:r>
            <a:r>
              <a:rPr lang="sr-Cyrl-CS" sz="1000" dirty="0" smtClean="0"/>
              <a:t>о </a:t>
            </a:r>
            <a:r>
              <a:rPr lang="x-none" sz="1000" smtClean="0"/>
              <a:t>предузећ</a:t>
            </a:r>
            <a:r>
              <a:rPr lang="sr-Cyrl-CS" sz="1000" dirty="0" smtClean="0"/>
              <a:t>е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x-none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x-none" sz="2800" b="1" dirty="0"/>
              <a:t>Како се пуни општинска каса?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x-none" sz="1700" dirty="0"/>
              <a:t>Укупни </a:t>
            </a:r>
            <a:r>
              <a:rPr lang="x-none" sz="1700" b="1" dirty="0"/>
              <a:t>јавни приходи и примања </a:t>
            </a:r>
            <a:r>
              <a:rPr lang="x-none" sz="1700"/>
              <a:t>општине </a:t>
            </a:r>
            <a:r>
              <a:rPr lang="sr-Cyrl-CS" sz="1700" dirty="0" smtClean="0"/>
              <a:t>Баточина</a:t>
            </a:r>
            <a:r>
              <a:rPr lang="x-none" sz="1700" smtClean="0"/>
              <a:t> </a:t>
            </a:r>
            <a:r>
              <a:rPr lang="x-none" sz="1700"/>
              <a:t>за </a:t>
            </a:r>
            <a:r>
              <a:rPr lang="x-none" sz="1700" smtClean="0"/>
              <a:t>20</a:t>
            </a:r>
            <a:r>
              <a:rPr lang="sr-Latn-CS" sz="1700" dirty="0" smtClean="0"/>
              <a:t>24</a:t>
            </a:r>
            <a:r>
              <a:rPr lang="x-none" sz="1700" smtClean="0"/>
              <a:t>. </a:t>
            </a:r>
            <a:r>
              <a:rPr lang="x-none" sz="1700" dirty="0"/>
              <a:t>годину износе</a:t>
            </a:r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x-none" sz="1700" dirty="0"/>
              <a:t>Одлуком о буџету </a:t>
            </a:r>
            <a:r>
              <a:rPr lang="x-none" sz="1700"/>
              <a:t>општине  </a:t>
            </a:r>
            <a:r>
              <a:rPr lang="sr-Cyrl-CS" sz="1700" dirty="0" smtClean="0"/>
              <a:t>Баточина</a:t>
            </a:r>
            <a:r>
              <a:rPr lang="x-none" sz="1700" smtClean="0"/>
              <a:t>  </a:t>
            </a:r>
            <a:r>
              <a:rPr lang="x-none" sz="1700"/>
              <a:t>за </a:t>
            </a:r>
            <a:r>
              <a:rPr lang="x-none" sz="1700" smtClean="0"/>
              <a:t>20</a:t>
            </a:r>
            <a:r>
              <a:rPr lang="sr-Latn-CS" sz="1700" dirty="0" smtClean="0"/>
              <a:t>24</a:t>
            </a:r>
            <a:r>
              <a:rPr lang="x-none" sz="1700" smtClean="0"/>
              <a:t>. </a:t>
            </a:r>
            <a:r>
              <a:rPr lang="x-none" sz="1700" dirty="0"/>
              <a:t>годину планирана су средства из буџета општине у износу </a:t>
            </a:r>
            <a:r>
              <a:rPr lang="x-none" sz="1700"/>
              <a:t>од</a:t>
            </a:r>
            <a:r>
              <a:rPr lang="en-GB" sz="1700" dirty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595,816,722.00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x-none" sz="1600" smtClean="0">
                <a:solidFill>
                  <a:srgbClr val="FF0000"/>
                </a:solidFill>
              </a:rPr>
              <a:t>д</a:t>
            </a:r>
            <a:r>
              <a:rPr lang="x-none" sz="1700" smtClean="0">
                <a:solidFill>
                  <a:srgbClr val="FF0000"/>
                </a:solidFill>
              </a:rPr>
              <a:t>инара</a:t>
            </a:r>
            <a:r>
              <a:rPr lang="x-none" sz="1700" dirty="0">
                <a:solidFill>
                  <a:srgbClr val="FF0000"/>
                </a:solidFill>
              </a:rPr>
              <a:t>, пренета средства из ранијих година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en-US" sz="1700" dirty="0" smtClean="0">
                <a:solidFill>
                  <a:srgbClr val="FF0000"/>
                </a:solidFill>
              </a:rPr>
              <a:t>17</a:t>
            </a:r>
            <a:r>
              <a:rPr lang="sr-Latn-CS" sz="1700" dirty="0" smtClean="0">
                <a:solidFill>
                  <a:srgbClr val="FF0000"/>
                </a:solidFill>
              </a:rPr>
              <a:t>.0</a:t>
            </a:r>
            <a:r>
              <a:rPr lang="en-US" sz="1700" dirty="0" smtClean="0">
                <a:solidFill>
                  <a:srgbClr val="FF0000"/>
                </a:solidFill>
              </a:rPr>
              <a:t>37</a:t>
            </a:r>
            <a:r>
              <a:rPr lang="sr-Latn-CS" sz="1700" dirty="0" smtClean="0">
                <a:solidFill>
                  <a:srgbClr val="FF0000"/>
                </a:solidFill>
              </a:rPr>
              <a:t>.</a:t>
            </a:r>
            <a:r>
              <a:rPr lang="en-US" sz="1700" dirty="0" smtClean="0">
                <a:solidFill>
                  <a:srgbClr val="FF0000"/>
                </a:solidFill>
              </a:rPr>
              <a:t>564</a:t>
            </a:r>
            <a:r>
              <a:rPr lang="sr-Latn-CS" sz="1700" dirty="0" smtClean="0">
                <a:solidFill>
                  <a:srgbClr val="FF0000"/>
                </a:solidFill>
              </a:rPr>
              <a:t>,0</a:t>
            </a:r>
            <a:r>
              <a:rPr lang="en-US" sz="1700" dirty="0" smtClean="0">
                <a:solidFill>
                  <a:srgbClr val="FF0000"/>
                </a:solidFill>
              </a:rPr>
              <a:t>1</a:t>
            </a:r>
            <a:r>
              <a:rPr lang="sr-Latn-CS" sz="1700" dirty="0" smtClean="0">
                <a:solidFill>
                  <a:srgbClr val="FF0000"/>
                </a:solidFill>
              </a:rPr>
              <a:t> </a:t>
            </a:r>
            <a:r>
              <a:rPr lang="x-none" sz="1700" smtClean="0">
                <a:solidFill>
                  <a:srgbClr val="FF0000"/>
                </a:solidFill>
              </a:rPr>
              <a:t>динара </a:t>
            </a:r>
            <a:r>
              <a:rPr lang="x-none" sz="1700" dirty="0">
                <a:solidFill>
                  <a:srgbClr val="FF0000"/>
                </a:solidFill>
              </a:rPr>
              <a:t>и средства из осталих извора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en-US" sz="1700" dirty="0" smtClean="0">
                <a:solidFill>
                  <a:srgbClr val="FF0000"/>
                </a:solidFill>
              </a:rPr>
              <a:t>38</a:t>
            </a:r>
            <a:r>
              <a:rPr lang="sr-Latn-CS" sz="1700" dirty="0" smtClean="0">
                <a:solidFill>
                  <a:srgbClr val="FF0000"/>
                </a:solidFill>
              </a:rPr>
              <a:t>.</a:t>
            </a:r>
            <a:r>
              <a:rPr lang="en-US" sz="1700" dirty="0" smtClean="0">
                <a:solidFill>
                  <a:srgbClr val="FF0000"/>
                </a:solidFill>
              </a:rPr>
              <a:t>175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000</a:t>
            </a:r>
            <a:r>
              <a:rPr lang="sr-Cyrl-CS" sz="1700" dirty="0" smtClean="0">
                <a:solidFill>
                  <a:srgbClr val="FF0000"/>
                </a:solidFill>
              </a:rPr>
              <a:t>,</a:t>
            </a:r>
            <a:r>
              <a:rPr lang="sr-Latn-CS" sz="1700" dirty="0" smtClean="0">
                <a:solidFill>
                  <a:srgbClr val="FF0000"/>
                </a:solidFill>
              </a:rPr>
              <a:t>0</a:t>
            </a:r>
            <a:r>
              <a:rPr lang="sr-Cyrl-CS" sz="1700" dirty="0" smtClean="0">
                <a:solidFill>
                  <a:srgbClr val="FF0000"/>
                </a:solidFill>
              </a:rPr>
              <a:t>0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651</a:t>
            </a:r>
            <a:r>
              <a:rPr lang="en-GB" sz="4400" b="1" dirty="0" smtClean="0">
                <a:solidFill>
                  <a:srgbClr val="FF0000"/>
                </a:solidFill>
              </a:rPr>
              <a:t> </a:t>
            </a:r>
            <a:r>
              <a:rPr lang="x-none" sz="3600" b="1" smtClean="0">
                <a:solidFill>
                  <a:srgbClr val="FF0000"/>
                </a:solidFill>
              </a:rPr>
              <a:t>мили</a:t>
            </a:r>
            <a:r>
              <a:rPr lang="sr-Cyrl-CS" sz="3600" b="1" dirty="0" smtClean="0">
                <a:solidFill>
                  <a:srgbClr val="FF0000"/>
                </a:solidFill>
              </a:rPr>
              <a:t>она</a:t>
            </a:r>
            <a:r>
              <a:rPr lang="x-none" sz="3600" b="1" smtClean="0">
                <a:solidFill>
                  <a:srgbClr val="FF0000"/>
                </a:solidFill>
              </a:rPr>
              <a:t> </a:t>
            </a:r>
            <a:r>
              <a:rPr lang="x-none" sz="3600" b="1" dirty="0">
                <a:solidFill>
                  <a:srgbClr val="FF0000"/>
                </a:solidFill>
              </a:rPr>
              <a:t>динара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6189</TotalTime>
  <Words>1984</Words>
  <Application>Microsoft Office PowerPoint</Application>
  <PresentationFormat>On-screen Show (4:3)</PresentationFormat>
  <Paragraphs>416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ОПШТИНА БАТОЧИНА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2024. годину</vt:lpstr>
      <vt:lpstr>Структура планираних прихода и примања за 2024. годину</vt:lpstr>
      <vt:lpstr>Шта се променило у односу на 2023. годину?</vt:lpstr>
      <vt:lpstr>На шта се троше јавна средства?</vt:lpstr>
      <vt:lpstr>Slide 15</vt:lpstr>
      <vt:lpstr>Структура планираних расхода и издатака буџета за 2024. годину</vt:lpstr>
      <vt:lpstr>Структура планираних расхода и издатака буџета за 2024. годину</vt:lpstr>
      <vt:lpstr>Шта се променило у односу на 2024. годину?</vt:lpstr>
      <vt:lpstr>Расходи буџета по програмима</vt:lpstr>
      <vt:lpstr>Структура расхода по буџетским програмима</vt:lpstr>
      <vt:lpstr>Slide 21</vt:lpstr>
      <vt:lpstr>Најважнији капитални пројекти</vt:lpstr>
      <vt:lpstr>Најважнији пројекти од интереса за локалну заједницу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Opstina</cp:lastModifiedBy>
  <cp:revision>677</cp:revision>
  <cp:lastPrinted>2018-01-29T14:26:33Z</cp:lastPrinted>
  <dcterms:created xsi:type="dcterms:W3CDTF">2006-08-16T00:00:00Z</dcterms:created>
  <dcterms:modified xsi:type="dcterms:W3CDTF">2024-08-06T12:49:39Z</dcterms:modified>
</cp:coreProperties>
</file>